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6858000" cx="12192000"/>
  <p:notesSz cx="6858000" cy="9144000"/>
  <p:embeddedFontLst>
    <p:embeddedFont>
      <p:font typeface="Book Antiqua"/>
      <p:regular r:id="rId59"/>
      <p:bold r:id="rId60"/>
      <p:italic r:id="rId61"/>
      <p:boldItalic r:id="rId62"/>
    </p:embeddedFont>
    <p:embeddedFont>
      <p:font typeface="Century Gothic"/>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7" roundtripDataSignature="AMtx7mjr616Xqd+thvN+WCopSTXmqFhJ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0A0626-16F1-4D9C-BAF3-87E11B322E32}">
  <a:tblStyle styleId="{2B0A0626-16F1-4D9C-BAF3-87E11B322E32}"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b="off" i="off"/>
      <a:tcStyle>
        <a:fill>
          <a:solidFill>
            <a:srgbClr val="FFE6CA"/>
          </a:solidFill>
        </a:fill>
      </a:tcStyle>
    </a:band1H>
    <a:band2H>
      <a:tcTxStyle b="off" i="off"/>
    </a:band2H>
    <a:band1V>
      <a:tcTxStyle b="off" i="off"/>
      <a:tcStyle>
        <a:fill>
          <a:solidFill>
            <a:srgbClr val="FFE6CA"/>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BookAntiqua-boldItalic.fntdata"/><Relationship Id="rId61" Type="http://schemas.openxmlformats.org/officeDocument/2006/relationships/font" Target="fonts/BookAntiqua-italic.fntdata"/><Relationship Id="rId20" Type="http://schemas.openxmlformats.org/officeDocument/2006/relationships/slide" Target="slides/slide14.xml"/><Relationship Id="rId64" Type="http://schemas.openxmlformats.org/officeDocument/2006/relationships/font" Target="fonts/CenturyGothic-bold.fntdata"/><Relationship Id="rId63" Type="http://schemas.openxmlformats.org/officeDocument/2006/relationships/font" Target="fonts/CenturyGothic-regular.fntdata"/><Relationship Id="rId22" Type="http://schemas.openxmlformats.org/officeDocument/2006/relationships/slide" Target="slides/slide16.xml"/><Relationship Id="rId66" Type="http://schemas.openxmlformats.org/officeDocument/2006/relationships/font" Target="fonts/CenturyGothic-boldItalic.fntdata"/><Relationship Id="rId21" Type="http://schemas.openxmlformats.org/officeDocument/2006/relationships/slide" Target="slides/slide15.xml"/><Relationship Id="rId65" Type="http://schemas.openxmlformats.org/officeDocument/2006/relationships/font" Target="fonts/CenturyGothic-italic.fntdata"/><Relationship Id="rId24" Type="http://schemas.openxmlformats.org/officeDocument/2006/relationships/slide" Target="slides/slide18.xml"/><Relationship Id="rId23" Type="http://schemas.openxmlformats.org/officeDocument/2006/relationships/slide" Target="slides/slide17.xml"/><Relationship Id="rId67" Type="http://customschemas.google.com/relationships/presentationmetadata" Target="metadata"/><Relationship Id="rId60" Type="http://schemas.openxmlformats.org/officeDocument/2006/relationships/font" Target="fonts/BookAntiqu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BookAntiqua-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46ccb187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2c46ccb187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5a591c0c4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g2c5a591c0c4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c46ccb187e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2c46ccb187e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4a8f52a91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2c4a8f52a91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c4a8f52a91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2c4a8f52a9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4a8f52a9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2c4a8f52a9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4a8f52a91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g2c4a8f52a91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4a8f52a91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g2c4a8f52a91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c4a8f52a91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2c4a8f52a91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c4a8f52a91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g2c4a8f52a91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c46ccb187e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g2c46ccb187e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c46ccb187e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2c46ccb187e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c50031518f_1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 name="Google Shape;560;g2c50031518f_1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46ccb187e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g2c46ccb187e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c46ccb187e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g2c46ccb187e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c46ccb187e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g2c46ccb187e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c50031518f_1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g2c50031518f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c46ccb187e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2c46ccb187e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f4d124a91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g1f4d124a91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f4d124a91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g1f4d124a91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f4d124a91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g1f4d124a91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f4d124a910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g1f4d124a910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f4d124a910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6" name="Google Shape;666;g1f4d124a910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f4d124a91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g1f4d124a91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f4d124a910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g1f4d124a910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c4a8f52a91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g2c4a8f52a91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c46ccb187e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g2c46ccb187e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c50031518f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g2c50031518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c50031518f_1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g2c50031518f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c50031518f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g2c50031518f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c50031518f_1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g2c50031518f_1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c50031518f_1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g2c50031518f_1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c50031518f_1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g2c50031518f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22" name="Shape 122"/>
        <p:cNvGrpSpPr/>
        <p:nvPr/>
      </p:nvGrpSpPr>
      <p:grpSpPr>
        <a:xfrm>
          <a:off x="0" y="0"/>
          <a:ext cx="0" cy="0"/>
          <a:chOff x="0" y="0"/>
          <a:chExt cx="0" cy="0"/>
        </a:xfrm>
      </p:grpSpPr>
      <p:sp>
        <p:nvSpPr>
          <p:cNvPr id="123" name="Google Shape;123;p4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4" name="Google Shape;124;p41"/>
          <p:cNvSpPr/>
          <p:nvPr>
            <p:ph idx="2" type="pic"/>
          </p:nvPr>
        </p:nvSpPr>
        <p:spPr>
          <a:xfrm flipH="1">
            <a:off x="7163691" y="0"/>
            <a:ext cx="5024825" cy="6858000"/>
          </a:xfrm>
          <a:prstGeom prst="rect">
            <a:avLst/>
          </a:prstGeom>
          <a:solidFill>
            <a:schemeClr val="lt2"/>
          </a:solidFill>
          <a:ln>
            <a:noFill/>
          </a:ln>
        </p:spPr>
      </p:sp>
      <p:sp>
        <p:nvSpPr>
          <p:cNvPr id="125" name="Google Shape;125;p4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7" name="Google Shape;127;p4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8" name="Google Shape;128;p4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9" name="Google Shape;129;p4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0" name="Google Shape;130;p4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1" name="Google Shape;131;p4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4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3" name="Google Shape;133;p4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4" name="Google Shape;134;p41"/>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5" name="Google Shape;135;p41"/>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6" name="Google Shape;136;p4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7" name="Google Shape;137;p4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39" name="Shape 139"/>
        <p:cNvGrpSpPr/>
        <p:nvPr/>
      </p:nvGrpSpPr>
      <p:grpSpPr>
        <a:xfrm>
          <a:off x="0" y="0"/>
          <a:ext cx="0" cy="0"/>
          <a:chOff x="0" y="0"/>
          <a:chExt cx="0" cy="0"/>
        </a:xfrm>
      </p:grpSpPr>
      <p:grpSp>
        <p:nvGrpSpPr>
          <p:cNvPr id="140" name="Google Shape;140;p42"/>
          <p:cNvGrpSpPr/>
          <p:nvPr/>
        </p:nvGrpSpPr>
        <p:grpSpPr>
          <a:xfrm>
            <a:off x="5382569" y="2242"/>
            <a:ext cx="6806909" cy="6862481"/>
            <a:chOff x="5382569" y="2242"/>
            <a:chExt cx="6806909" cy="6862481"/>
          </a:xfrm>
        </p:grpSpPr>
        <p:pic>
          <p:nvPicPr>
            <p:cNvPr id="141" name="Google Shape;141;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42" name="Google Shape;142;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43" name="Google Shape;143;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2"/>
          <p:cNvSpPr/>
          <p:nvPr>
            <p:ph idx="2" type="pic"/>
          </p:nvPr>
        </p:nvSpPr>
        <p:spPr>
          <a:xfrm>
            <a:off x="-29499" y="-2236"/>
            <a:ext cx="6814124" cy="6871095"/>
          </a:xfrm>
          <a:prstGeom prst="rect">
            <a:avLst/>
          </a:prstGeom>
          <a:solidFill>
            <a:schemeClr val="lt2"/>
          </a:solidFill>
          <a:ln>
            <a:noFill/>
          </a:ln>
        </p:spPr>
      </p:sp>
      <p:sp>
        <p:nvSpPr>
          <p:cNvPr id="145" name="Google Shape;145;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46" name="Shape 146"/>
        <p:cNvGrpSpPr/>
        <p:nvPr/>
      </p:nvGrpSpPr>
      <p:grpSpPr>
        <a:xfrm>
          <a:off x="0" y="0"/>
          <a:ext cx="0" cy="0"/>
          <a:chOff x="0" y="0"/>
          <a:chExt cx="0" cy="0"/>
        </a:xfrm>
      </p:grpSpPr>
      <p:sp>
        <p:nvSpPr>
          <p:cNvPr id="147" name="Google Shape;147;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9" name="Google Shape;149;p40"/>
          <p:cNvSpPr/>
          <p:nvPr>
            <p:ph idx="2" type="pic"/>
          </p:nvPr>
        </p:nvSpPr>
        <p:spPr>
          <a:xfrm flipH="1">
            <a:off x="7163691" y="0"/>
            <a:ext cx="5024825" cy="6858000"/>
          </a:xfrm>
          <a:prstGeom prst="rect">
            <a:avLst/>
          </a:prstGeom>
          <a:solidFill>
            <a:schemeClr val="lt2"/>
          </a:solidFill>
          <a:ln>
            <a:noFill/>
          </a:ln>
        </p:spPr>
      </p:sp>
      <p:sp>
        <p:nvSpPr>
          <p:cNvPr id="150" name="Google Shape;150;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52" name="Shape 152"/>
        <p:cNvGrpSpPr/>
        <p:nvPr/>
      </p:nvGrpSpPr>
      <p:grpSpPr>
        <a:xfrm>
          <a:off x="0" y="0"/>
          <a:ext cx="0" cy="0"/>
          <a:chOff x="0" y="0"/>
          <a:chExt cx="0" cy="0"/>
        </a:xfrm>
      </p:grpSpPr>
      <p:sp>
        <p:nvSpPr>
          <p:cNvPr id="153" name="Google Shape;153;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4" name="Google Shape;154;p43"/>
          <p:cNvSpPr/>
          <p:nvPr>
            <p:ph idx="2" type="pic"/>
          </p:nvPr>
        </p:nvSpPr>
        <p:spPr>
          <a:xfrm flipH="1">
            <a:off x="7163691" y="0"/>
            <a:ext cx="5024825" cy="6858000"/>
          </a:xfrm>
          <a:prstGeom prst="rect">
            <a:avLst/>
          </a:prstGeom>
          <a:solidFill>
            <a:schemeClr val="lt2"/>
          </a:solidFill>
          <a:ln>
            <a:noFill/>
          </a:ln>
        </p:spPr>
      </p:sp>
      <p:sp>
        <p:nvSpPr>
          <p:cNvPr id="155" name="Google Shape;155;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71" name="Google Shape;171;p44"/>
          <p:cNvSpPr/>
          <p:nvPr>
            <p:ph idx="2" type="pic"/>
          </p:nvPr>
        </p:nvSpPr>
        <p:spPr>
          <a:xfrm flipH="1">
            <a:off x="7163691" y="0"/>
            <a:ext cx="5024825" cy="6858000"/>
          </a:xfrm>
          <a:prstGeom prst="rect">
            <a:avLst/>
          </a:prstGeom>
          <a:solidFill>
            <a:schemeClr val="lt2"/>
          </a:solidFill>
          <a:ln>
            <a:noFill/>
          </a:ln>
        </p:spPr>
      </p:sp>
      <p:sp>
        <p:nvSpPr>
          <p:cNvPr id="172" name="Google Shape;172;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88" name="Google Shape;188;p45"/>
          <p:cNvSpPr/>
          <p:nvPr>
            <p:ph idx="2" type="pic"/>
          </p:nvPr>
        </p:nvSpPr>
        <p:spPr>
          <a:xfrm flipH="1">
            <a:off x="7163691" y="0"/>
            <a:ext cx="5024825" cy="6858000"/>
          </a:xfrm>
          <a:prstGeom prst="rect">
            <a:avLst/>
          </a:prstGeom>
          <a:solidFill>
            <a:schemeClr val="lt2"/>
          </a:solidFill>
          <a:ln>
            <a:noFill/>
          </a:ln>
        </p:spPr>
      </p:sp>
      <p:sp>
        <p:nvSpPr>
          <p:cNvPr id="189" name="Google Shape;189;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1" name="Shape 21"/>
        <p:cNvGrpSpPr/>
        <p:nvPr/>
      </p:nvGrpSpPr>
      <p:grpSpPr>
        <a:xfrm>
          <a:off x="0" y="0"/>
          <a:ext cx="0" cy="0"/>
          <a:chOff x="0" y="0"/>
          <a:chExt cx="0" cy="0"/>
        </a:xfrm>
      </p:grpSpPr>
      <p:sp>
        <p:nvSpPr>
          <p:cNvPr id="22" name="Google Shape;22;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3" name="Google Shape;23;p38"/>
          <p:cNvSpPr/>
          <p:nvPr>
            <p:ph idx="2" type="pic"/>
          </p:nvPr>
        </p:nvSpPr>
        <p:spPr>
          <a:xfrm flipH="1">
            <a:off x="7163691" y="0"/>
            <a:ext cx="5024825" cy="6858000"/>
          </a:xfrm>
          <a:prstGeom prst="rect">
            <a:avLst/>
          </a:prstGeom>
          <a:solidFill>
            <a:schemeClr val="lt2"/>
          </a:solidFill>
          <a:ln>
            <a:noFill/>
          </a:ln>
        </p:spPr>
      </p:sp>
      <p:sp>
        <p:nvSpPr>
          <p:cNvPr id="24" name="Google Shape;24;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5" name="Google Shape;35;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 name="Google Shape;36;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88" name="Shape 88"/>
        <p:cNvGrpSpPr/>
        <p:nvPr/>
      </p:nvGrpSpPr>
      <p:grpSpPr>
        <a:xfrm>
          <a:off x="0" y="0"/>
          <a:ext cx="0" cy="0"/>
          <a:chOff x="0" y="0"/>
          <a:chExt cx="0" cy="0"/>
        </a:xfrm>
      </p:grpSpPr>
      <p:sp>
        <p:nvSpPr>
          <p:cNvPr id="89" name="Google Shape;89;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90" name="Google Shape;90;p32"/>
          <p:cNvSpPr/>
          <p:nvPr>
            <p:ph idx="2" type="pic"/>
          </p:nvPr>
        </p:nvSpPr>
        <p:spPr>
          <a:xfrm flipH="1">
            <a:off x="7163691" y="0"/>
            <a:ext cx="5024825" cy="6858000"/>
          </a:xfrm>
          <a:prstGeom prst="rect">
            <a:avLst/>
          </a:prstGeom>
          <a:solidFill>
            <a:schemeClr val="lt2"/>
          </a:solidFill>
          <a:ln>
            <a:noFill/>
          </a:ln>
        </p:spPr>
      </p:sp>
      <p:cxnSp>
        <p:nvCxnSpPr>
          <p:cNvPr id="91" name="Google Shape;91;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2" name="Google Shape;92;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5" name="Shape 105"/>
        <p:cNvGrpSpPr/>
        <p:nvPr/>
      </p:nvGrpSpPr>
      <p:grpSpPr>
        <a:xfrm>
          <a:off x="0" y="0"/>
          <a:ext cx="0" cy="0"/>
          <a:chOff x="0" y="0"/>
          <a:chExt cx="0" cy="0"/>
        </a:xfrm>
      </p:grpSpPr>
      <p:sp>
        <p:nvSpPr>
          <p:cNvPr id="106" name="Google Shape;106;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7" name="Google Shape;107;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9" name="Google Shape;109;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0" name="Google Shape;110;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9"/>
          <p:cNvSpPr/>
          <p:nvPr>
            <p:ph idx="2" type="pic"/>
          </p:nvPr>
        </p:nvSpPr>
        <p:spPr>
          <a:xfrm flipH="1">
            <a:off x="7163691" y="0"/>
            <a:ext cx="5024825" cy="6858000"/>
          </a:xfrm>
          <a:prstGeom prst="rect">
            <a:avLst/>
          </a:prstGeom>
          <a:solidFill>
            <a:schemeClr val="lt2"/>
          </a:solidFill>
          <a:ln>
            <a:noFill/>
          </a:ln>
        </p:spPr>
      </p:sp>
      <p:sp>
        <p:nvSpPr>
          <p:cNvPr id="112" name="Google Shape;112;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13" name="Google Shape;113;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14" name="Shape 114"/>
        <p:cNvGrpSpPr/>
        <p:nvPr/>
      </p:nvGrpSpPr>
      <p:grpSpPr>
        <a:xfrm>
          <a:off x="0" y="0"/>
          <a:ext cx="0" cy="0"/>
          <a:chOff x="0" y="0"/>
          <a:chExt cx="0" cy="0"/>
        </a:xfrm>
      </p:grpSpPr>
      <p:sp>
        <p:nvSpPr>
          <p:cNvPr id="115" name="Google Shape;115;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37"/>
          <p:cNvSpPr/>
          <p:nvPr>
            <p:ph idx="2" type="pic"/>
          </p:nvPr>
        </p:nvSpPr>
        <p:spPr>
          <a:xfrm flipH="1">
            <a:off x="7163691" y="0"/>
            <a:ext cx="5024825" cy="6858000"/>
          </a:xfrm>
          <a:prstGeom prst="rect">
            <a:avLst/>
          </a:prstGeom>
          <a:solidFill>
            <a:schemeClr val="lt2"/>
          </a:solidFill>
          <a:ln>
            <a:noFill/>
          </a:ln>
        </p:spPr>
      </p:sp>
      <p:sp>
        <p:nvSpPr>
          <p:cNvPr id="118" name="Google Shape;118;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119" name="Google Shape;119;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0" name="Google Shape;120;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bbc.com/news/world-europe-24539417" TargetMode="External"/><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37.png"/><Relationship Id="rId5" Type="http://schemas.openxmlformats.org/officeDocument/2006/relationships/hyperlink" Target="https://darktrace.com/blog/troubled-waters-cyber-attacks-on-san-diego-and-barcelonas-ports" TargetMode="External"/><Relationship Id="rId6" Type="http://schemas.openxmlformats.org/officeDocument/2006/relationships/hyperlink" Target="https://owasp.org/Top10/" TargetMode="External"/><Relationship Id="rId7" Type="http://schemas.openxmlformats.org/officeDocument/2006/relationships/hyperlink" Target="https://www.synopsys.com/glossary/what-is-owasp-top-10.html#A" TargetMode="External"/><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1.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44.png"/><Relationship Id="rId5"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png"/><Relationship Id="rId4" Type="http://schemas.openxmlformats.org/officeDocument/2006/relationships/hyperlink" Target="https://www.owasptopten.org" TargetMode="External"/><Relationship Id="rId5"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40.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7.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type="ctrTitle"/>
          </p:nvPr>
        </p:nvSpPr>
        <p:spPr>
          <a:xfrm>
            <a:off x="6324600" y="723450"/>
            <a:ext cx="5094600" cy="2579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US" sz="4800"/>
              <a:t>Maritime</a:t>
            </a:r>
            <a:endParaRPr sz="4800"/>
          </a:p>
          <a:p>
            <a:pPr indent="0" lvl="0" marL="0" rtl="0" algn="l">
              <a:lnSpc>
                <a:spcPct val="90000"/>
              </a:lnSpc>
              <a:spcBef>
                <a:spcPts val="0"/>
              </a:spcBef>
              <a:spcAft>
                <a:spcPts val="0"/>
              </a:spcAft>
              <a:buClr>
                <a:schemeClr val="dk1"/>
              </a:buClr>
              <a:buSzPts val="4800"/>
              <a:buFont typeface="Book Antiqua"/>
              <a:buNone/>
            </a:pPr>
            <a:r>
              <a:rPr lang="en-US" sz="4800"/>
              <a:t>Cyber Security Summer School - CyberHOT</a:t>
            </a:r>
            <a:endParaRPr sz="4800"/>
          </a:p>
        </p:txBody>
      </p:sp>
      <p:sp>
        <p:nvSpPr>
          <p:cNvPr id="209" name="Google Shape;209;p1"/>
          <p:cNvSpPr txBox="1"/>
          <p:nvPr>
            <p:ph idx="1" type="subTitle"/>
          </p:nvPr>
        </p:nvSpPr>
        <p:spPr>
          <a:xfrm>
            <a:off x="7128152" y="5020234"/>
            <a:ext cx="4323300" cy="1008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PRESENTATION BY: </a:t>
            </a:r>
            <a:endParaRPr/>
          </a:p>
          <a:p>
            <a:pPr indent="0" lvl="0" marL="0" rtl="0" algn="l">
              <a:lnSpc>
                <a:spcPct val="100000"/>
              </a:lnSpc>
              <a:spcBef>
                <a:spcPts val="0"/>
              </a:spcBef>
              <a:spcAft>
                <a:spcPts val="0"/>
              </a:spcAft>
              <a:buSzPts val="1600"/>
              <a:buNone/>
            </a:pPr>
            <a:r>
              <a:rPr lang="en-US"/>
              <a:t>PROF. NINETA POLEMI</a:t>
            </a:r>
            <a:endParaRPr/>
          </a:p>
          <a:p>
            <a:pPr indent="0" lvl="0" marL="0" rtl="0" algn="l">
              <a:lnSpc>
                <a:spcPct val="100000"/>
              </a:lnSpc>
              <a:spcBef>
                <a:spcPts val="0"/>
              </a:spcBef>
              <a:spcAft>
                <a:spcPts val="0"/>
              </a:spcAft>
              <a:buSzPts val="1600"/>
              <a:buNone/>
            </a:pPr>
            <a:r>
              <a:rPr lang="en-US"/>
              <a:t>ASSOC. PROF. SOTIRIS IOANNIDIS</a:t>
            </a:r>
            <a:endParaRPr/>
          </a:p>
        </p:txBody>
      </p:sp>
      <p:sp>
        <p:nvSpPr>
          <p:cNvPr id="210" name="Google Shape;210;p1"/>
          <p:cNvSpPr txBox="1"/>
          <p:nvPr>
            <p:ph idx="3" type="body"/>
          </p:nvPr>
        </p:nvSpPr>
        <p:spPr>
          <a:xfrm>
            <a:off x="6203050" y="3373525"/>
            <a:ext cx="5840700" cy="100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US"/>
              <a:t>CSP011_SA_M</a:t>
            </a:r>
            <a:endParaRPr/>
          </a:p>
        </p:txBody>
      </p:sp>
      <p:sp>
        <p:nvSpPr>
          <p:cNvPr id="211" name="Google Shape;211;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2" name="Google Shape;212;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1"/>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Training Outline</a:t>
            </a:r>
            <a:endParaRPr/>
          </a:p>
        </p:txBody>
      </p:sp>
      <p:sp>
        <p:nvSpPr>
          <p:cNvPr id="318" name="Google Shape;318;p11"/>
          <p:cNvSpPr txBox="1"/>
          <p:nvPr>
            <p:ph idx="1" type="subTitle"/>
          </p:nvPr>
        </p:nvSpPr>
        <p:spPr>
          <a:xfrm>
            <a:off x="6599787" y="1467912"/>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Day-1</a:t>
            </a:r>
            <a:endParaRPr/>
          </a:p>
        </p:txBody>
      </p:sp>
      <p:sp>
        <p:nvSpPr>
          <p:cNvPr id="319" name="Google Shape;319;p11"/>
          <p:cNvSpPr txBox="1"/>
          <p:nvPr>
            <p:ph idx="3" type="body"/>
          </p:nvPr>
        </p:nvSpPr>
        <p:spPr>
          <a:xfrm>
            <a:off x="6599800" y="2411675"/>
            <a:ext cx="5502600" cy="6363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Topic-1: Introduction to HtB (Hack the Box) platform - Penetration Testing Walkthroughs 1</a:t>
            </a:r>
            <a:endParaRPr/>
          </a:p>
        </p:txBody>
      </p:sp>
      <p:sp>
        <p:nvSpPr>
          <p:cNvPr id="320" name="Google Shape;320;p11"/>
          <p:cNvSpPr txBox="1"/>
          <p:nvPr>
            <p:ph idx="4" type="body"/>
          </p:nvPr>
        </p:nvSpPr>
        <p:spPr>
          <a:xfrm>
            <a:off x="6599800" y="3058052"/>
            <a:ext cx="5592300" cy="12456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SzPts val="1400"/>
              <a:buNone/>
            </a:pPr>
            <a:r>
              <a:rPr lang="en-US"/>
              <a:t>Basic Windows knowledge</a:t>
            </a:r>
            <a:endParaRPr/>
          </a:p>
          <a:p>
            <a:pPr indent="0" lvl="0" marL="0" rtl="0" algn="l">
              <a:lnSpc>
                <a:spcPct val="100000"/>
              </a:lnSpc>
              <a:spcBef>
                <a:spcPts val="600"/>
              </a:spcBef>
              <a:spcAft>
                <a:spcPts val="0"/>
              </a:spcAft>
              <a:buSzPts val="1400"/>
              <a:buNone/>
            </a:pPr>
            <a:r>
              <a:rPr lang="en-US"/>
              <a:t>Port and Service Enumeration</a:t>
            </a:r>
            <a:endParaRPr/>
          </a:p>
          <a:p>
            <a:pPr indent="0" lvl="0" marL="0" rtl="0" algn="l">
              <a:lnSpc>
                <a:spcPct val="100000"/>
              </a:lnSpc>
              <a:spcBef>
                <a:spcPts val="600"/>
              </a:spcBef>
              <a:spcAft>
                <a:spcPts val="0"/>
              </a:spcAft>
              <a:buSzPts val="1400"/>
              <a:buNone/>
            </a:pPr>
            <a:r>
              <a:rPr lang="en-US"/>
              <a:t>Exploit Modification</a:t>
            </a:r>
            <a:endParaRPr/>
          </a:p>
          <a:p>
            <a:pPr indent="0" lvl="0" marL="0" rtl="0" algn="l">
              <a:lnSpc>
                <a:spcPct val="100000"/>
              </a:lnSpc>
              <a:spcBef>
                <a:spcPts val="600"/>
              </a:spcBef>
              <a:spcAft>
                <a:spcPts val="0"/>
              </a:spcAft>
              <a:buSzPts val="1400"/>
              <a:buNone/>
            </a:pPr>
            <a:r>
              <a:rPr lang="en-US"/>
              <a:t>Metasploit</a:t>
            </a:r>
            <a:endParaRPr/>
          </a:p>
        </p:txBody>
      </p:sp>
      <p:sp>
        <p:nvSpPr>
          <p:cNvPr id="321" name="Google Shape;321;p11"/>
          <p:cNvSpPr txBox="1"/>
          <p:nvPr>
            <p:ph idx="5" type="body"/>
          </p:nvPr>
        </p:nvSpPr>
        <p:spPr>
          <a:xfrm>
            <a:off x="6599787" y="4364598"/>
            <a:ext cx="5188800" cy="4020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Topic-2: Penetration Testing Walkthroughs 2 </a:t>
            </a:r>
            <a:endParaRPr/>
          </a:p>
        </p:txBody>
      </p:sp>
      <p:sp>
        <p:nvSpPr>
          <p:cNvPr id="322" name="Google Shape;322;p11"/>
          <p:cNvSpPr txBox="1"/>
          <p:nvPr>
            <p:ph idx="6" type="body"/>
          </p:nvPr>
        </p:nvSpPr>
        <p:spPr>
          <a:xfrm>
            <a:off x="6599775" y="4783912"/>
            <a:ext cx="5502600" cy="12456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SzPts val="1400"/>
              <a:buNone/>
            </a:pPr>
            <a:r>
              <a:rPr lang="en-US"/>
              <a:t>Linux</a:t>
            </a:r>
            <a:endParaRPr/>
          </a:p>
          <a:p>
            <a:pPr indent="0" lvl="0" marL="0" rtl="0" algn="l">
              <a:lnSpc>
                <a:spcPct val="100000"/>
              </a:lnSpc>
              <a:spcBef>
                <a:spcPts val="600"/>
              </a:spcBef>
              <a:spcAft>
                <a:spcPts val="0"/>
              </a:spcAft>
              <a:buSzPts val="1400"/>
              <a:buNone/>
            </a:pPr>
            <a:r>
              <a:rPr lang="en-US"/>
              <a:t>Port Scanning and Enumeration</a:t>
            </a:r>
            <a:endParaRPr/>
          </a:p>
          <a:p>
            <a:pPr indent="0" lvl="0" marL="0" rtl="0" algn="l">
              <a:lnSpc>
                <a:spcPct val="100000"/>
              </a:lnSpc>
              <a:spcBef>
                <a:spcPts val="600"/>
              </a:spcBef>
              <a:spcAft>
                <a:spcPts val="0"/>
              </a:spcAft>
              <a:buSzPts val="1400"/>
              <a:buNone/>
            </a:pPr>
            <a:r>
              <a:rPr lang="en-US"/>
              <a:t>Web Fuzzing</a:t>
            </a:r>
            <a:endParaRPr/>
          </a:p>
          <a:p>
            <a:pPr indent="0" lvl="0" marL="0" rtl="0" algn="l">
              <a:lnSpc>
                <a:spcPct val="100000"/>
              </a:lnSpc>
              <a:spcBef>
                <a:spcPts val="600"/>
              </a:spcBef>
              <a:spcAft>
                <a:spcPts val="0"/>
              </a:spcAft>
              <a:buSzPts val="1400"/>
              <a:buNone/>
            </a:pPr>
            <a:r>
              <a:rPr lang="en-US"/>
              <a:t>Locating Recently Modified Files</a:t>
            </a:r>
            <a:endParaRPr/>
          </a:p>
          <a:p>
            <a:pPr indent="0" lvl="0" marL="0" rtl="0" algn="l">
              <a:lnSpc>
                <a:spcPct val="100000"/>
              </a:lnSpc>
              <a:spcBef>
                <a:spcPts val="600"/>
              </a:spcBef>
              <a:spcAft>
                <a:spcPts val="0"/>
              </a:spcAft>
              <a:buSzPts val="1400"/>
              <a:buNone/>
            </a:pPr>
            <a:r>
              <a:t/>
            </a:r>
            <a:endParaRP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26" name="Google Shape;326;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28" name="Google Shape;328;p11"/>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c46ccb187e_0_16"/>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Training Outline</a:t>
            </a:r>
            <a:endParaRPr/>
          </a:p>
        </p:txBody>
      </p:sp>
      <p:sp>
        <p:nvSpPr>
          <p:cNvPr id="334" name="Google Shape;334;g2c46ccb187e_0_16"/>
          <p:cNvSpPr txBox="1"/>
          <p:nvPr>
            <p:ph idx="1" type="subTitle"/>
          </p:nvPr>
        </p:nvSpPr>
        <p:spPr>
          <a:xfrm>
            <a:off x="6523587" y="1467912"/>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Day-1</a:t>
            </a:r>
            <a:endParaRPr/>
          </a:p>
        </p:txBody>
      </p:sp>
      <p:sp>
        <p:nvSpPr>
          <p:cNvPr id="335" name="Google Shape;335;g2c46ccb187e_0_16"/>
          <p:cNvSpPr txBox="1"/>
          <p:nvPr>
            <p:ph idx="3" type="body"/>
          </p:nvPr>
        </p:nvSpPr>
        <p:spPr>
          <a:xfrm>
            <a:off x="6523600" y="2036625"/>
            <a:ext cx="5502600" cy="4017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Topic-3: Capture the Flag, Penetration Testing Exercise</a:t>
            </a:r>
            <a:endParaRPr/>
          </a:p>
        </p:txBody>
      </p:sp>
      <p:sp>
        <p:nvSpPr>
          <p:cNvPr id="336" name="Google Shape;336;g2c46ccb187e_0_16"/>
          <p:cNvSpPr txBox="1"/>
          <p:nvPr>
            <p:ph idx="4" type="body"/>
          </p:nvPr>
        </p:nvSpPr>
        <p:spPr>
          <a:xfrm>
            <a:off x="6523600" y="2448450"/>
            <a:ext cx="2766600" cy="33453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SzPts val="1400"/>
              <a:buNone/>
            </a:pPr>
            <a:r>
              <a:rPr lang="en-US"/>
              <a:t>Challenge 5 Highlights:</a:t>
            </a:r>
            <a:endParaRPr/>
          </a:p>
          <a:p>
            <a:pPr indent="0" lvl="0" marL="0" rtl="0" algn="l">
              <a:lnSpc>
                <a:spcPct val="100000"/>
              </a:lnSpc>
              <a:spcBef>
                <a:spcPts val="600"/>
              </a:spcBef>
              <a:spcAft>
                <a:spcPts val="0"/>
              </a:spcAft>
              <a:buSzPts val="1400"/>
              <a:buNone/>
            </a:pPr>
            <a:r>
              <a:rPr lang="en-US"/>
              <a:t>§ Python</a:t>
            </a:r>
            <a:endParaRPr/>
          </a:p>
          <a:p>
            <a:pPr indent="0" lvl="0" marL="0" rtl="0" algn="l">
              <a:lnSpc>
                <a:spcPct val="100000"/>
              </a:lnSpc>
              <a:spcBef>
                <a:spcPts val="600"/>
              </a:spcBef>
              <a:spcAft>
                <a:spcPts val="0"/>
              </a:spcAft>
              <a:buSzPts val="1400"/>
              <a:buNone/>
            </a:pPr>
            <a:r>
              <a:rPr lang="en-US"/>
              <a:t>§ Linux</a:t>
            </a:r>
            <a:endParaRPr/>
          </a:p>
          <a:p>
            <a:pPr indent="0" lvl="0" marL="0" rtl="0" algn="l">
              <a:lnSpc>
                <a:spcPct val="100000"/>
              </a:lnSpc>
              <a:spcBef>
                <a:spcPts val="600"/>
              </a:spcBef>
              <a:spcAft>
                <a:spcPts val="0"/>
              </a:spcAft>
              <a:buSzPts val="1400"/>
              <a:buNone/>
            </a:pPr>
            <a:r>
              <a:rPr lang="en-US"/>
              <a:t>§ XXE Injection</a:t>
            </a:r>
            <a:endParaRPr/>
          </a:p>
          <a:p>
            <a:pPr indent="0" lvl="0" marL="0" rtl="0" algn="l">
              <a:lnSpc>
                <a:spcPct val="100000"/>
              </a:lnSpc>
              <a:spcBef>
                <a:spcPts val="600"/>
              </a:spcBef>
              <a:spcAft>
                <a:spcPts val="0"/>
              </a:spcAft>
              <a:buSzPts val="1400"/>
              <a:buNone/>
            </a:pPr>
            <a:r>
              <a:rPr lang="en-US"/>
              <a:t>§ Source Code Review </a:t>
            </a:r>
            <a:endParaRPr/>
          </a:p>
          <a:p>
            <a:pPr indent="0" lvl="0" marL="0" rtl="0" algn="l">
              <a:lnSpc>
                <a:spcPct val="100000"/>
              </a:lnSpc>
              <a:spcBef>
                <a:spcPts val="600"/>
              </a:spcBef>
              <a:spcAft>
                <a:spcPts val="0"/>
              </a:spcAft>
              <a:buSzPts val="1400"/>
              <a:buNone/>
            </a:pPr>
            <a:r>
              <a:rPr lang="en-US"/>
              <a:t> </a:t>
            </a:r>
            <a:endParaRPr/>
          </a:p>
          <a:p>
            <a:pPr indent="0" lvl="0" marL="0" rtl="0" algn="l">
              <a:lnSpc>
                <a:spcPct val="100000"/>
              </a:lnSpc>
              <a:spcBef>
                <a:spcPts val="600"/>
              </a:spcBef>
              <a:spcAft>
                <a:spcPts val="0"/>
              </a:spcAft>
              <a:buSzPts val="1400"/>
              <a:buNone/>
            </a:pPr>
            <a:r>
              <a:rPr lang="en-US"/>
              <a:t>Challenge 6 Highlights: </a:t>
            </a:r>
            <a:endParaRPr/>
          </a:p>
          <a:p>
            <a:pPr indent="0" lvl="0" marL="0" rtl="0" algn="l">
              <a:lnSpc>
                <a:spcPct val="100000"/>
              </a:lnSpc>
              <a:spcBef>
                <a:spcPts val="600"/>
              </a:spcBef>
              <a:spcAft>
                <a:spcPts val="0"/>
              </a:spcAft>
              <a:buSzPts val="1400"/>
              <a:buNone/>
            </a:pPr>
            <a:r>
              <a:rPr lang="en-US"/>
              <a:t>§ Enumeration</a:t>
            </a:r>
            <a:endParaRPr/>
          </a:p>
          <a:p>
            <a:pPr indent="0" lvl="0" marL="0" rtl="0" algn="l">
              <a:lnSpc>
                <a:spcPct val="100000"/>
              </a:lnSpc>
              <a:spcBef>
                <a:spcPts val="600"/>
              </a:spcBef>
              <a:spcAft>
                <a:spcPts val="0"/>
              </a:spcAft>
              <a:buSzPts val="1400"/>
              <a:buNone/>
            </a:pPr>
            <a:r>
              <a:rPr lang="en-US"/>
              <a:t>§ Exploit Development</a:t>
            </a:r>
            <a:endParaRPr/>
          </a:p>
          <a:p>
            <a:pPr indent="0" lvl="0" marL="0" rtl="0" algn="l">
              <a:lnSpc>
                <a:spcPct val="100000"/>
              </a:lnSpc>
              <a:spcBef>
                <a:spcPts val="600"/>
              </a:spcBef>
              <a:spcAft>
                <a:spcPts val="0"/>
              </a:spcAft>
              <a:buSzPts val="1400"/>
              <a:buNone/>
            </a:pPr>
            <a:r>
              <a:rPr lang="en-US"/>
              <a:t>§ ROP</a:t>
            </a:r>
            <a:endParaRPr/>
          </a:p>
          <a:p>
            <a:pPr indent="0" lvl="0" marL="0" rtl="0" algn="l">
              <a:lnSpc>
                <a:spcPct val="100000"/>
              </a:lnSpc>
              <a:spcBef>
                <a:spcPts val="600"/>
              </a:spcBef>
              <a:spcAft>
                <a:spcPts val="0"/>
              </a:spcAft>
              <a:buSzPts val="1400"/>
              <a:buNone/>
            </a:pPr>
            <a:r>
              <a:rPr lang="en-US"/>
              <a:t>§ Cracking keepass databases</a:t>
            </a:r>
            <a:endParaRPr/>
          </a:p>
          <a:p>
            <a:pPr indent="0" lvl="0" marL="0" rtl="0" algn="l">
              <a:lnSpc>
                <a:spcPct val="100000"/>
              </a:lnSpc>
              <a:spcBef>
                <a:spcPts val="600"/>
              </a:spcBef>
              <a:spcAft>
                <a:spcPts val="0"/>
              </a:spcAft>
              <a:buSzPts val="1400"/>
              <a:buNone/>
            </a:pPr>
            <a:r>
              <a:rPr lang="en-US"/>
              <a:t> </a:t>
            </a:r>
            <a:endParaRPr/>
          </a:p>
        </p:txBody>
      </p:sp>
      <p:grpSp>
        <p:nvGrpSpPr>
          <p:cNvPr id="337" name="Google Shape;337;g2c46ccb187e_0_16"/>
          <p:cNvGrpSpPr/>
          <p:nvPr/>
        </p:nvGrpSpPr>
        <p:grpSpPr>
          <a:xfrm>
            <a:off x="3083983" y="0"/>
            <a:ext cx="2959207" cy="6871500"/>
            <a:chOff x="3083983" y="0"/>
            <a:chExt cx="2959207" cy="6871500"/>
          </a:xfrm>
        </p:grpSpPr>
        <p:sp>
          <p:nvSpPr>
            <p:cNvPr id="338" name="Google Shape;338;g2c46ccb187e_0_1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39" name="Google Shape;339;g2c46ccb187e_0_16"/>
            <p:cNvCxnSpPr/>
            <p:nvPr/>
          </p:nvCxnSpPr>
          <p:spPr>
            <a:xfrm flipH="1">
              <a:off x="3083983" y="0"/>
              <a:ext cx="1822200" cy="6871500"/>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40" name="Google Shape;340;g2c46ccb187e_0_16"/>
          <p:cNvPicPr preferRelativeResize="0"/>
          <p:nvPr>
            <p:ph idx="2" type="pic"/>
          </p:nvPr>
        </p:nvPicPr>
        <p:blipFill rotWithShape="1">
          <a:blip r:embed="rId3">
            <a:alphaModFix/>
          </a:blip>
          <a:srcRect b="0" l="13120" r="13126" t="0"/>
          <a:stretch/>
        </p:blipFill>
        <p:spPr>
          <a:xfrm>
            <a:off x="0" y="-2235"/>
            <a:ext cx="5840729" cy="6862275"/>
          </a:xfrm>
          <a:prstGeom prst="rect">
            <a:avLst/>
          </a:prstGeom>
          <a:solidFill>
            <a:schemeClr val="lt2"/>
          </a:solidFill>
          <a:ln>
            <a:noFill/>
          </a:ln>
        </p:spPr>
      </p:pic>
      <p:sp>
        <p:nvSpPr>
          <p:cNvPr id="341" name="Google Shape;341;g2c46ccb187e_0_16"/>
          <p:cNvSpPr txBox="1"/>
          <p:nvPr>
            <p:ph idx="4" type="body"/>
          </p:nvPr>
        </p:nvSpPr>
        <p:spPr>
          <a:xfrm>
            <a:off x="9343000" y="3134250"/>
            <a:ext cx="2766600" cy="18624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Clr>
                <a:schemeClr val="dk1"/>
              </a:buClr>
              <a:buSzPts val="1100"/>
              <a:buFont typeface="Arial"/>
              <a:buNone/>
            </a:pPr>
            <a:r>
              <a:rPr lang="en-US"/>
              <a:t>Challenge 7 Highlights:</a:t>
            </a:r>
            <a:endParaRPr/>
          </a:p>
          <a:p>
            <a:pPr indent="0" lvl="0" marL="0" rtl="0" algn="l">
              <a:lnSpc>
                <a:spcPct val="100000"/>
              </a:lnSpc>
              <a:spcBef>
                <a:spcPts val="600"/>
              </a:spcBef>
              <a:spcAft>
                <a:spcPts val="0"/>
              </a:spcAft>
              <a:buClr>
                <a:schemeClr val="dk1"/>
              </a:buClr>
              <a:buSzPts val="1100"/>
              <a:buFont typeface="Arial"/>
              <a:buNone/>
            </a:pPr>
            <a:r>
              <a:rPr lang="en-US"/>
              <a:t>§ Enumeration</a:t>
            </a:r>
            <a:endParaRPr/>
          </a:p>
          <a:p>
            <a:pPr indent="0" lvl="0" marL="0" rtl="0" algn="l">
              <a:lnSpc>
                <a:spcPct val="100000"/>
              </a:lnSpc>
              <a:spcBef>
                <a:spcPts val="600"/>
              </a:spcBef>
              <a:spcAft>
                <a:spcPts val="0"/>
              </a:spcAft>
              <a:buClr>
                <a:schemeClr val="dk1"/>
              </a:buClr>
              <a:buSzPts val="1100"/>
              <a:buFont typeface="Arial"/>
              <a:buNone/>
            </a:pPr>
            <a:r>
              <a:rPr lang="en-US"/>
              <a:t>§ SQL Injection</a:t>
            </a:r>
            <a:endParaRPr/>
          </a:p>
          <a:p>
            <a:pPr indent="0" lvl="0" marL="0" rtl="0" algn="l">
              <a:lnSpc>
                <a:spcPct val="100000"/>
              </a:lnSpc>
              <a:spcBef>
                <a:spcPts val="600"/>
              </a:spcBef>
              <a:spcAft>
                <a:spcPts val="0"/>
              </a:spcAft>
              <a:buClr>
                <a:schemeClr val="dk1"/>
              </a:buClr>
              <a:buSzPts val="1100"/>
              <a:buFont typeface="Arial"/>
              <a:buNone/>
            </a:pPr>
            <a:r>
              <a:rPr lang="en-US"/>
              <a:t>§ Java Classes</a:t>
            </a:r>
            <a:endParaRPr/>
          </a:p>
          <a:p>
            <a:pPr indent="0" lvl="0" marL="0" rtl="0" algn="l">
              <a:lnSpc>
                <a:spcPct val="100000"/>
              </a:lnSpc>
              <a:spcBef>
                <a:spcPts val="600"/>
              </a:spcBef>
              <a:spcAft>
                <a:spcPts val="0"/>
              </a:spcAft>
              <a:buClr>
                <a:schemeClr val="dk1"/>
              </a:buClr>
              <a:buSzPts val="1100"/>
              <a:buFont typeface="Arial"/>
              <a:buNone/>
            </a:pPr>
            <a:r>
              <a:rPr lang="en-US"/>
              <a:t>§ Debugging with JDWP</a:t>
            </a:r>
            <a:endParaRPr/>
          </a:p>
          <a:p>
            <a:pPr indent="0" lvl="0" marL="0" rtl="0" algn="l">
              <a:lnSpc>
                <a:spcPct val="100000"/>
              </a:lnSpc>
              <a:spcBef>
                <a:spcPts val="600"/>
              </a:spcBef>
              <a:spcAft>
                <a:spcPts val="0"/>
              </a:spcAft>
              <a:buSzPts val="1100"/>
              <a:buNone/>
            </a:pPr>
            <a:r>
              <a:rPr lang="en-US"/>
              <a:t>§ Speech to Text</a:t>
            </a:r>
            <a:endParaRPr/>
          </a:p>
        </p:txBody>
      </p:sp>
      <p:pic>
        <p:nvPicPr>
          <p:cNvPr id="342" name="Google Shape;342;g2c46ccb187e_0_16"/>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43" name="Google Shape;343;g2c46ccb187e_0_16"/>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5"/>
          <p:cNvSpPr txBox="1"/>
          <p:nvPr>
            <p:ph type="ctrTitle"/>
          </p:nvPr>
        </p:nvSpPr>
        <p:spPr>
          <a:xfrm>
            <a:off x="6615541" y="29854"/>
            <a:ext cx="5334300" cy="1518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sz="3600"/>
              <a:t>Topic: Ethical </a:t>
            </a:r>
            <a:r>
              <a:rPr lang="en-US"/>
              <a:t>Penetration Testing</a:t>
            </a:r>
            <a:endParaRPr/>
          </a:p>
        </p:txBody>
      </p:sp>
      <p:sp>
        <p:nvSpPr>
          <p:cNvPr id="349" name="Google Shape;349;p15"/>
          <p:cNvSpPr txBox="1"/>
          <p:nvPr>
            <p:ph idx="1" type="subTitle"/>
          </p:nvPr>
        </p:nvSpPr>
        <p:spPr>
          <a:xfrm>
            <a:off x="6605708" y="17456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We will cover these skills</a:t>
            </a:r>
            <a:endParaRPr/>
          </a:p>
          <a:p>
            <a:pPr indent="0" lvl="0" marL="0" rtl="0" algn="l">
              <a:lnSpc>
                <a:spcPct val="100000"/>
              </a:lnSpc>
              <a:spcBef>
                <a:spcPts val="0"/>
              </a:spcBef>
              <a:spcAft>
                <a:spcPts val="0"/>
              </a:spcAft>
              <a:buSzPts val="2400"/>
              <a:buNone/>
            </a:pPr>
            <a:r>
              <a:t/>
            </a:r>
            <a:endParaRPr/>
          </a:p>
        </p:txBody>
      </p:sp>
      <p:sp>
        <p:nvSpPr>
          <p:cNvPr id="350" name="Google Shape;350;p15"/>
          <p:cNvSpPr txBox="1"/>
          <p:nvPr>
            <p:ph idx="3" type="body"/>
          </p:nvPr>
        </p:nvSpPr>
        <p:spPr>
          <a:xfrm>
            <a:off x="6109225" y="2358025"/>
            <a:ext cx="5840700" cy="36546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600"/>
              </a:spcBef>
              <a:spcAft>
                <a:spcPts val="0"/>
              </a:spcAft>
              <a:buSzPts val="1200"/>
              <a:buChar char="o"/>
            </a:pPr>
            <a:r>
              <a:rPr lang="en-US" sz="1200"/>
              <a:t>Understanding of Cyber Threat Intelligence (CTI): This involves grasping basic concepts and challenges related to Cyber Threat Intelligence, which is crucial for effective risk management and cybersecurity strategies.</a:t>
            </a:r>
            <a:endParaRPr sz="1200"/>
          </a:p>
          <a:p>
            <a:pPr indent="-274320" lvl="0" marL="274320" rtl="0" algn="l">
              <a:lnSpc>
                <a:spcPct val="100000"/>
              </a:lnSpc>
              <a:spcBef>
                <a:spcPts val="600"/>
              </a:spcBef>
              <a:spcAft>
                <a:spcPts val="0"/>
              </a:spcAft>
              <a:buSzPts val="1200"/>
              <a:buChar char="o"/>
            </a:pPr>
            <a:r>
              <a:rPr lang="en-US" sz="1200"/>
              <a:t>Familiarity with Risk Assessment, Red Teaming, and Penetration Testing Tools: This includes gaining practical knowledge of popular tools used in risk assessment, red teaming, and penetration testing. These tools are essential for identifying vulnerabilities and assessing security posture.</a:t>
            </a:r>
            <a:endParaRPr sz="1200"/>
          </a:p>
          <a:p>
            <a:pPr indent="-274320" lvl="0" marL="274320" rtl="0" algn="l">
              <a:lnSpc>
                <a:spcPct val="100000"/>
              </a:lnSpc>
              <a:spcBef>
                <a:spcPts val="600"/>
              </a:spcBef>
              <a:spcAft>
                <a:spcPts val="0"/>
              </a:spcAft>
              <a:buSzPts val="1200"/>
              <a:buChar char="o"/>
            </a:pPr>
            <a:r>
              <a:rPr lang="en-US" sz="1200"/>
              <a:t>Knowledge of Risk Management and Penetration Testing Methodologies: Understanding the fundamental steps involved in risk management and penetration testing methodologies is vital for conducting thorough assessments and implementing effective security measures.</a:t>
            </a:r>
            <a:endParaRPr sz="1200"/>
          </a:p>
          <a:p>
            <a:pPr indent="-274320" lvl="0" marL="274320" rtl="0" algn="l">
              <a:lnSpc>
                <a:spcPct val="100000"/>
              </a:lnSpc>
              <a:spcBef>
                <a:spcPts val="600"/>
              </a:spcBef>
              <a:spcAft>
                <a:spcPts val="0"/>
              </a:spcAft>
              <a:buSzPts val="1200"/>
              <a:buChar char="o"/>
            </a:pPr>
            <a:r>
              <a:rPr lang="en-US" sz="1200"/>
              <a:t>Practical Experience in Hack the Box Labs: This involves hands-on experience in using the Hack the Box platform, specifically in dedicated labs where participants can launch their own instances of attacker and target machines. This practical exposure helps in developing skills related to real-world cybersecurity scenarios, such as exploiting vulnerabilities and defending against attacks.</a:t>
            </a:r>
            <a:endParaRPr sz="1200"/>
          </a:p>
        </p:txBody>
      </p:sp>
      <p:cxnSp>
        <p:nvCxnSpPr>
          <p:cNvPr id="351" name="Google Shape;351;p1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2" name="Google Shape;352;p1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353" name="Google Shape;353;p15"/>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pic>
        <p:nvPicPr>
          <p:cNvPr id="354" name="Google Shape;354;p1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55" name="Google Shape;355;p1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A person raising his hand" id="360" name="Google Shape;360;p1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361" name="Google Shape;361;p1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chemeClr val="lt1"/>
                </a:highlight>
              </a:rPr>
              <a:t>Training Practical Exercises</a:t>
            </a:r>
            <a:endParaRPr>
              <a:highlight>
                <a:schemeClr val="lt1"/>
              </a:highlight>
            </a:endParaRPr>
          </a:p>
        </p:txBody>
      </p:sp>
      <p:sp>
        <p:nvSpPr>
          <p:cNvPr id="362" name="Google Shape;362;p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63" name="Google Shape;363;p18"/>
          <p:cNvGrpSpPr/>
          <p:nvPr/>
        </p:nvGrpSpPr>
        <p:grpSpPr>
          <a:xfrm>
            <a:off x="7370364" y="-23539"/>
            <a:ext cx="2562565" cy="6885155"/>
            <a:chOff x="7370364" y="-23539"/>
            <a:chExt cx="2562565" cy="6885155"/>
          </a:xfrm>
        </p:grpSpPr>
        <p:pic>
          <p:nvPicPr>
            <p:cNvPr id="364" name="Google Shape;364;p1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365" name="Google Shape;365;p1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366" name="Google Shape;366;p18"/>
          <p:cNvSpPr txBox="1"/>
          <p:nvPr/>
        </p:nvSpPr>
        <p:spPr>
          <a:xfrm>
            <a:off x="824247" y="1505775"/>
            <a:ext cx="6232800" cy="303000"/>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US" sz="1870" u="none" cap="none" strike="noStrike">
                <a:solidFill>
                  <a:schemeClr val="dk1"/>
                </a:solidFill>
                <a:latin typeface="Arial"/>
                <a:ea typeface="Arial"/>
                <a:cs typeface="Arial"/>
                <a:sym typeface="Arial"/>
              </a:rPr>
              <a:t>Practical </a:t>
            </a:r>
            <a:r>
              <a:rPr b="0" i="0" lang="en-US" sz="1800" u="none" cap="none" strike="noStrike">
                <a:solidFill>
                  <a:schemeClr val="dk1"/>
                </a:solidFill>
                <a:latin typeface="Century Gothic"/>
                <a:ea typeface="Century Gothic"/>
                <a:cs typeface="Century Gothic"/>
                <a:sym typeface="Century Gothic"/>
              </a:rPr>
              <a:t>exercises</a:t>
            </a:r>
            <a:r>
              <a:rPr b="0" i="0" lang="en-US" sz="1870" u="none" cap="none" strike="noStrike">
                <a:solidFill>
                  <a:schemeClr val="dk1"/>
                </a:solidFill>
                <a:latin typeface="Arial"/>
                <a:ea typeface="Arial"/>
                <a:cs typeface="Arial"/>
                <a:sym typeface="Arial"/>
              </a:rPr>
              <a:t> requiring both personal and team effort</a:t>
            </a:r>
            <a:endParaRPr b="0" i="0" sz="1870" u="none" cap="none" strike="noStrike">
              <a:solidFill>
                <a:schemeClr val="dk1"/>
              </a:solidFill>
              <a:latin typeface="Arial"/>
              <a:ea typeface="Arial"/>
              <a:cs typeface="Arial"/>
              <a:sym typeface="Arial"/>
            </a:endParaRPr>
          </a:p>
        </p:txBody>
      </p:sp>
      <p:sp>
        <p:nvSpPr>
          <p:cNvPr id="367" name="Google Shape;367;p18"/>
          <p:cNvSpPr txBox="1"/>
          <p:nvPr/>
        </p:nvSpPr>
        <p:spPr>
          <a:xfrm>
            <a:off x="864072" y="2333575"/>
            <a:ext cx="6115200" cy="1167000"/>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chemeClr val="dk1"/>
              </a:buClr>
              <a:buSzPts val="1100"/>
              <a:buFont typeface="Arial"/>
              <a:buNone/>
            </a:pPr>
            <a:r>
              <a:rPr b="0" i="0" lang="en-US" sz="1870" u="none" cap="none" strike="noStrike">
                <a:solidFill>
                  <a:schemeClr val="dk1"/>
                </a:solidFill>
                <a:latin typeface="Arial"/>
                <a:ea typeface="Arial"/>
                <a:cs typeface="Arial"/>
                <a:sym typeface="Arial"/>
              </a:rPr>
              <a:t>The exercises change each year and are conducted in groups as part of the workshop training.</a:t>
            </a:r>
            <a:endParaRPr b="0" i="0" sz="1870" u="none" cap="none" strike="noStrike">
              <a:solidFill>
                <a:schemeClr val="dk1"/>
              </a:solidFill>
              <a:latin typeface="Arial"/>
              <a:ea typeface="Arial"/>
              <a:cs typeface="Arial"/>
              <a:sym typeface="Arial"/>
            </a:endParaRPr>
          </a:p>
          <a:p>
            <a:pPr indent="0" lvl="0" marL="14851" marR="0" rtl="0" algn="l">
              <a:lnSpc>
                <a:spcPct val="100000"/>
              </a:lnSpc>
              <a:spcBef>
                <a:spcPts val="0"/>
              </a:spcBef>
              <a:spcAft>
                <a:spcPts val="0"/>
              </a:spcAft>
              <a:buClr>
                <a:srgbClr val="000000"/>
              </a:buClr>
              <a:buSzPts val="1870"/>
              <a:buFont typeface="Arial"/>
              <a:buNone/>
            </a:pPr>
            <a:r>
              <a:t/>
            </a:r>
            <a:endParaRPr b="0" i="0" sz="1870" u="none" cap="none" strike="noStrike">
              <a:solidFill>
                <a:schemeClr val="dk1"/>
              </a:solidFill>
              <a:latin typeface="Arial"/>
              <a:ea typeface="Arial"/>
              <a:cs typeface="Arial"/>
              <a:sym typeface="Arial"/>
            </a:endParaRPr>
          </a:p>
          <a:p>
            <a:pPr indent="0" lvl="0" marL="14851" marR="0" rtl="0" algn="l">
              <a:lnSpc>
                <a:spcPct val="100000"/>
              </a:lnSpc>
              <a:spcBef>
                <a:spcPts val="0"/>
              </a:spcBef>
              <a:spcAft>
                <a:spcPts val="0"/>
              </a:spcAft>
              <a:buClr>
                <a:srgbClr val="000000"/>
              </a:buClr>
              <a:buSzPts val="1870"/>
              <a:buFont typeface="Arial"/>
              <a:buNone/>
            </a:pPr>
            <a:r>
              <a:t/>
            </a:r>
            <a:endParaRPr b="0" i="0" sz="1870" u="none" cap="none" strike="noStrike">
              <a:solidFill>
                <a:schemeClr val="dk1"/>
              </a:solidFill>
              <a:latin typeface="Arial"/>
              <a:ea typeface="Arial"/>
              <a:cs typeface="Arial"/>
              <a:sym typeface="Arial"/>
            </a:endParaRPr>
          </a:p>
        </p:txBody>
      </p:sp>
      <p:pic>
        <p:nvPicPr>
          <p:cNvPr id="368" name="Google Shape;368;p1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Evaluation method</a:t>
            </a:r>
            <a:endParaRPr/>
          </a:p>
        </p:txBody>
      </p:sp>
      <p:sp>
        <p:nvSpPr>
          <p:cNvPr id="374" name="Google Shape;374;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graphicFrame>
        <p:nvGraphicFramePr>
          <p:cNvPr id="378" name="Google Shape;378;p19"/>
          <p:cNvGraphicFramePr/>
          <p:nvPr/>
        </p:nvGraphicFramePr>
        <p:xfrm>
          <a:off x="757637" y="2306120"/>
          <a:ext cx="3000000" cy="3000000"/>
        </p:xfrm>
        <a:graphic>
          <a:graphicData uri="http://schemas.openxmlformats.org/drawingml/2006/table">
            <a:tbl>
              <a:tblPr bandRow="1" firstRow="1">
                <a:noFill/>
                <a:tableStyleId>{2B0A0626-16F1-4D9C-BAF3-87E11B322E32}</a:tableStyleId>
              </a:tblPr>
              <a:tblGrid>
                <a:gridCol w="1643750"/>
                <a:gridCol w="2827150"/>
                <a:gridCol w="1729825"/>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Evaluation Element</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How</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Notes</a:t>
                      </a:r>
                      <a:endParaRPr sz="18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t>Applied Tasks (Individual)</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Problem solution during workshop</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t>Teamwork</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Team members to collaborate during workshop</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t>Group discussion</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During workshop</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r>
            </a:tbl>
          </a:graphicData>
        </a:graphic>
      </p:graphicFrame>
      <p:sp>
        <p:nvSpPr>
          <p:cNvPr id="379" name="Google Shape;379;p19"/>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US" sz="1870" u="none" cap="none" strike="noStrike">
                <a:solidFill>
                  <a:schemeClr val="dk1"/>
                </a:solidFill>
                <a:latin typeface="Arial"/>
                <a:ea typeface="Arial"/>
                <a:cs typeface="Arial"/>
                <a:sym typeface="Arial"/>
              </a:rPr>
              <a:t>Outline the evaluation elements and assessment process</a:t>
            </a:r>
            <a:endParaRPr b="0" i="0" sz="1870" u="none" cap="none" strike="noStrike">
              <a:solidFill>
                <a:schemeClr val="dk1"/>
              </a:solidFill>
              <a:latin typeface="Arial"/>
              <a:ea typeface="Arial"/>
              <a:cs typeface="Arial"/>
              <a:sym typeface="Arial"/>
            </a:endParaRPr>
          </a:p>
        </p:txBody>
      </p:sp>
      <p:pic>
        <p:nvPicPr>
          <p:cNvPr descr="A person sitting at a desk writing on a paper&#10;&#10;Description automatically generated" id="380" name="Google Shape;380;p19"/>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82" name="Google Shape;382;p19"/>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88" name="Google Shape;388;p2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389" name="Google Shape;389;p20"/>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Background knowledge:</a:t>
            </a:r>
            <a:endParaRPr/>
          </a:p>
        </p:txBody>
      </p:sp>
      <p:sp>
        <p:nvSpPr>
          <p:cNvPr id="390" name="Google Shape;390;p20"/>
          <p:cNvSpPr txBox="1"/>
          <p:nvPr>
            <p:ph idx="3" type="body"/>
          </p:nvPr>
        </p:nvSpPr>
        <p:spPr>
          <a:xfrm>
            <a:off x="893350" y="2576075"/>
            <a:ext cx="5885100" cy="17622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highlight>
                  <a:schemeClr val="lt1"/>
                </a:highlight>
              </a:rPr>
              <a:t>Basic understanding of computers and networking</a:t>
            </a:r>
            <a:endParaRPr>
              <a:highlight>
                <a:schemeClr val="lt1"/>
              </a:highlight>
            </a:endParaRPr>
          </a:p>
          <a:p>
            <a:pPr indent="0" lvl="0" marL="0" rtl="0" algn="l">
              <a:lnSpc>
                <a:spcPct val="100000"/>
              </a:lnSpc>
              <a:spcBef>
                <a:spcPts val="1400"/>
              </a:spcBef>
              <a:spcAft>
                <a:spcPts val="0"/>
              </a:spcAft>
              <a:buSzPts val="1600"/>
              <a:buNone/>
            </a:pPr>
            <a:r>
              <a:rPr lang="en-US" sz="1600">
                <a:highlight>
                  <a:schemeClr val="lt1"/>
                </a:highlight>
              </a:rPr>
              <a:t>Familiarity with common internet security threats and vulnerabilities</a:t>
            </a:r>
            <a:endParaRPr>
              <a:highlight>
                <a:schemeClr val="lt1"/>
              </a:highlight>
            </a:endParaRPr>
          </a:p>
          <a:p>
            <a:pPr indent="0" lvl="0" marL="0" rtl="0" algn="l">
              <a:lnSpc>
                <a:spcPct val="100000"/>
              </a:lnSpc>
              <a:spcBef>
                <a:spcPts val="1400"/>
              </a:spcBef>
              <a:spcAft>
                <a:spcPts val="0"/>
              </a:spcAft>
              <a:buSzPts val="1600"/>
              <a:buNone/>
            </a:pPr>
            <a:r>
              <a:rPr lang="en-US" sz="1600">
                <a:highlight>
                  <a:schemeClr val="lt1"/>
                </a:highlight>
              </a:rPr>
              <a:t>Awareness of cybersecurity</a:t>
            </a:r>
            <a:endParaRPr sz="1600">
              <a:highlight>
                <a:schemeClr val="lt1"/>
              </a:highlight>
            </a:endParaRPr>
          </a:p>
          <a:p>
            <a:pPr indent="0" lvl="0" marL="0" rtl="0" algn="l">
              <a:lnSpc>
                <a:spcPct val="100000"/>
              </a:lnSpc>
              <a:spcBef>
                <a:spcPts val="1400"/>
              </a:spcBef>
              <a:spcAft>
                <a:spcPts val="0"/>
              </a:spcAft>
              <a:buSzPts val="1600"/>
              <a:buNone/>
            </a:pPr>
            <a:r>
              <a:rPr lang="en-US" sz="1600">
                <a:highlight>
                  <a:schemeClr val="lt1"/>
                </a:highlight>
              </a:rPr>
              <a:t>Windows internals</a:t>
            </a:r>
            <a:endParaRPr sz="1600">
              <a:highlight>
                <a:schemeClr val="lt1"/>
              </a:highlight>
            </a:endParaRPr>
          </a:p>
        </p:txBody>
      </p:sp>
      <p:sp>
        <p:nvSpPr>
          <p:cNvPr id="391" name="Google Shape;391;p2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Prerequisites:</a:t>
            </a:r>
            <a:endParaRPr b="0" i="0" sz="1400" u="none" cap="none" strike="noStrike">
              <a:solidFill>
                <a:srgbClr val="000000"/>
              </a:solidFill>
              <a:latin typeface="Arial"/>
              <a:ea typeface="Arial"/>
              <a:cs typeface="Arial"/>
              <a:sym typeface="Arial"/>
            </a:endParaRPr>
          </a:p>
        </p:txBody>
      </p:sp>
      <p:sp>
        <p:nvSpPr>
          <p:cNvPr id="394" name="Google Shape;394;p20"/>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highlight>
                  <a:schemeClr val="lt1"/>
                </a:highlight>
                <a:latin typeface="Century Gothic"/>
                <a:ea typeface="Century Gothic"/>
                <a:cs typeface="Century Gothic"/>
                <a:sym typeface="Century Gothic"/>
              </a:rPr>
              <a:t>None</a:t>
            </a:r>
            <a:endParaRPr b="0" i="0" sz="1400" u="none" cap="none" strike="noStrike">
              <a:solidFill>
                <a:srgbClr val="000000"/>
              </a:solidFill>
              <a:highlight>
                <a:schemeClr val="lt1"/>
              </a:highlight>
              <a:latin typeface="Arial"/>
              <a:ea typeface="Arial"/>
              <a:cs typeface="Arial"/>
              <a:sym typeface="Arial"/>
            </a:endParaRPr>
          </a:p>
        </p:txBody>
      </p:sp>
      <p:pic>
        <p:nvPicPr>
          <p:cNvPr descr="A person holding books in a library&#10;&#10;Description automatically generated" id="395" name="Google Shape;395;p20"/>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97" name="Google Shape;397;p2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403" name="Google Shape;403;p2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404" name="Google Shape;404;p21"/>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Technical Tools</a:t>
            </a:r>
            <a:endParaRPr/>
          </a:p>
        </p:txBody>
      </p:sp>
      <p:sp>
        <p:nvSpPr>
          <p:cNvPr id="405" name="Google Shape;405;p21"/>
          <p:cNvSpPr txBox="1"/>
          <p:nvPr>
            <p:ph idx="3" type="body"/>
          </p:nvPr>
        </p:nvSpPr>
        <p:spPr>
          <a:xfrm>
            <a:off x="1037417" y="2429100"/>
            <a:ext cx="5885179" cy="1893395"/>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Computer with Internet Access</a:t>
            </a:r>
            <a:endParaRPr/>
          </a:p>
          <a:p>
            <a:pPr indent="0" lvl="0" marL="0" rtl="0" algn="l">
              <a:lnSpc>
                <a:spcPct val="100000"/>
              </a:lnSpc>
              <a:spcBef>
                <a:spcPts val="1400"/>
              </a:spcBef>
              <a:spcAft>
                <a:spcPts val="0"/>
              </a:spcAft>
              <a:buSzPts val="1600"/>
              <a:buNone/>
            </a:pPr>
            <a:r>
              <a:rPr lang="en-US" sz="1600"/>
              <a:t>Technical Tools: Kali Linux (Nmap), Sqlmap, Hydra, BurpSuite, Owasp-zap, Metasploit</a:t>
            </a:r>
            <a:endParaRPr sz="1600"/>
          </a:p>
          <a:p>
            <a:pPr indent="0" lvl="0" marL="0" rtl="0" algn="l">
              <a:lnSpc>
                <a:spcPct val="100000"/>
              </a:lnSpc>
              <a:spcBef>
                <a:spcPts val="1400"/>
              </a:spcBef>
              <a:spcAft>
                <a:spcPts val="0"/>
              </a:spcAft>
              <a:buSzPts val="1600"/>
              <a:buNone/>
            </a:pPr>
            <a:r>
              <a:t/>
            </a:r>
            <a:endParaRPr sz="1600"/>
          </a:p>
        </p:txBody>
      </p:sp>
      <p:sp>
        <p:nvSpPr>
          <p:cNvPr id="406" name="Google Shape;406;p2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08" name="Google Shape;408;p21"/>
          <p:cNvSpPr txBox="1"/>
          <p:nvPr/>
        </p:nvSpPr>
        <p:spPr>
          <a:xfrm>
            <a:off x="1037417" y="4566535"/>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Other Requirements</a:t>
            </a:r>
            <a:endParaRPr b="0" i="0" sz="1400" u="none" cap="none" strike="noStrike">
              <a:solidFill>
                <a:srgbClr val="000000"/>
              </a:solidFill>
              <a:latin typeface="Arial"/>
              <a:ea typeface="Arial"/>
              <a:cs typeface="Arial"/>
              <a:sym typeface="Arial"/>
            </a:endParaRPr>
          </a:p>
        </p:txBody>
      </p:sp>
      <p:sp>
        <p:nvSpPr>
          <p:cNvPr id="409" name="Google Shape;409;p21"/>
          <p:cNvSpPr txBox="1"/>
          <p:nvPr/>
        </p:nvSpPr>
        <p:spPr>
          <a:xfrm>
            <a:off x="1049093" y="5198015"/>
            <a:ext cx="5885179" cy="783933"/>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highlight>
                  <a:schemeClr val="lt1"/>
                </a:highlight>
                <a:latin typeface="Century Gothic"/>
                <a:ea typeface="Century Gothic"/>
                <a:cs typeface="Century Gothic"/>
                <a:sym typeface="Century Gothic"/>
              </a:rPr>
              <a:t>Knowledge of Basic Computer Concepts / Awareness of Internet Security Practices / Willingness to Learn and Experiment / Active Participation</a:t>
            </a:r>
            <a:endParaRPr b="0" i="0" sz="1400" u="none" cap="none" strike="noStrike">
              <a:solidFill>
                <a:srgbClr val="000000"/>
              </a:solidFill>
              <a:highlight>
                <a:schemeClr val="lt1"/>
              </a:highlight>
              <a:latin typeface="Arial"/>
              <a:ea typeface="Arial"/>
              <a:cs typeface="Arial"/>
              <a:sym typeface="Arial"/>
            </a:endParaRPr>
          </a:p>
        </p:txBody>
      </p:sp>
      <p:pic>
        <p:nvPicPr>
          <p:cNvPr descr="A group of people working on a project&#10;&#10;Description automatically generated" id="410" name="Google Shape;410;p21"/>
          <p:cNvPicPr preferRelativeResize="0"/>
          <p:nvPr>
            <p:ph idx="2" type="pic"/>
          </p:nvPr>
        </p:nvPicPr>
        <p:blipFill rotWithShape="1">
          <a:blip r:embed="rId4">
            <a:alphaModFix/>
          </a:blip>
          <a:srcRect b="0" l="14408" r="14407" t="0"/>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412" name="Google Shape;412;p2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2"/>
          <p:cNvSpPr txBox="1"/>
          <p:nvPr>
            <p:ph type="ctrTitle"/>
          </p:nvPr>
        </p:nvSpPr>
        <p:spPr>
          <a:xfrm>
            <a:off x="796325" y="320050"/>
            <a:ext cx="6367500" cy="152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240"/>
              <a:buFont typeface="Book Antiqua"/>
              <a:buNone/>
            </a:pPr>
            <a:r>
              <a:rPr lang="en-US" sz="3640">
                <a:solidFill>
                  <a:schemeClr val="accent1"/>
                </a:solidFill>
              </a:rPr>
              <a:t>Resources: </a:t>
            </a:r>
            <a:r>
              <a:rPr lang="en-US" sz="3640"/>
              <a:t>Books and Reference Material</a:t>
            </a:r>
            <a:endParaRPr sz="3640"/>
          </a:p>
        </p:txBody>
      </p:sp>
      <p:sp>
        <p:nvSpPr>
          <p:cNvPr id="418" name="Google Shape;418;p22"/>
          <p:cNvSpPr txBox="1"/>
          <p:nvPr>
            <p:ph idx="1" type="body"/>
          </p:nvPr>
        </p:nvSpPr>
        <p:spPr>
          <a:xfrm>
            <a:off x="720125" y="2176200"/>
            <a:ext cx="6367500" cy="3464100"/>
          </a:xfrm>
          <a:prstGeom prst="rect">
            <a:avLst/>
          </a:prstGeom>
          <a:noFill/>
          <a:ln>
            <a:noFill/>
          </a:ln>
        </p:spPr>
        <p:txBody>
          <a:bodyPr anchorCtr="0" anchor="t" bIns="0" lIns="91425" spcFirstLastPara="1" rIns="0" wrap="square" tIns="45700">
            <a:noAutofit/>
          </a:bodyPr>
          <a:lstStyle/>
          <a:p>
            <a:pPr indent="-219265" lvl="0" marL="228600" rtl="0" algn="l">
              <a:lnSpc>
                <a:spcPct val="80000"/>
              </a:lnSpc>
              <a:spcBef>
                <a:spcPts val="600"/>
              </a:spcBef>
              <a:spcAft>
                <a:spcPts val="0"/>
              </a:spcAft>
              <a:buSzPts val="870"/>
              <a:buFont typeface="Book Antiqua"/>
              <a:buAutoNum type="arabicPeriod"/>
            </a:pPr>
            <a:r>
              <a:rPr lang="en-US" sz="870"/>
              <a:t>ENISA. (2019). Good Practices for Cybersecurity in the Maritime Sector. Drougkas, A., Sarri, A., Kyranoudi, P., Zisi, A.</a:t>
            </a:r>
            <a:endParaRPr sz="870"/>
          </a:p>
          <a:p>
            <a:pPr indent="-219265" lvl="0" marL="228600" rtl="0" algn="l">
              <a:lnSpc>
                <a:spcPct val="80000"/>
              </a:lnSpc>
              <a:spcBef>
                <a:spcPts val="600"/>
              </a:spcBef>
              <a:spcAft>
                <a:spcPts val="0"/>
              </a:spcAft>
              <a:buSzPts val="870"/>
              <a:buFont typeface="Book Antiqua"/>
              <a:buAutoNum type="arabicPeriod"/>
            </a:pPr>
            <a:r>
              <a:rPr lang="en-US" sz="870"/>
              <a:t>ENISA. (2023). ENISA Transport Threat Landscape. Theocharidou, M., Stanic, Z., Drougkas, A., De Sousa Figueiredo, R.,  Tsekmezoglou, E., Naydenov, R., Lella, I., Malatras, A.</a:t>
            </a:r>
            <a:endParaRPr sz="870"/>
          </a:p>
          <a:p>
            <a:pPr indent="-219265" lvl="0" marL="228600" rtl="0" algn="l">
              <a:lnSpc>
                <a:spcPct val="80000"/>
              </a:lnSpc>
              <a:spcBef>
                <a:spcPts val="600"/>
              </a:spcBef>
              <a:spcAft>
                <a:spcPts val="0"/>
              </a:spcAft>
              <a:buSzPts val="870"/>
              <a:buAutoNum type="arabicPeriod"/>
            </a:pPr>
            <a:r>
              <a:rPr lang="en-US" sz="870"/>
              <a:t>Police warning after drug traffickers' cyber-attack. </a:t>
            </a:r>
            <a:r>
              <a:rPr lang="en-US" sz="870">
                <a:highlight>
                  <a:schemeClr val="lt1"/>
                </a:highlight>
              </a:rPr>
              <a:t>Available at: </a:t>
            </a:r>
            <a:r>
              <a:rPr lang="en-US" sz="870" u="sng">
                <a:solidFill>
                  <a:schemeClr val="hlink"/>
                </a:solidFill>
                <a:hlinkClick r:id="rId3"/>
              </a:rPr>
              <a:t>https://www.bbc.com/news/world-europe-24539417</a:t>
            </a:r>
            <a:endParaRPr sz="870"/>
          </a:p>
          <a:p>
            <a:pPr indent="-219265" lvl="0" marL="228600" rtl="0" algn="l">
              <a:lnSpc>
                <a:spcPct val="80000"/>
              </a:lnSpc>
              <a:spcBef>
                <a:spcPts val="600"/>
              </a:spcBef>
              <a:spcAft>
                <a:spcPts val="0"/>
              </a:spcAft>
              <a:buSzPts val="870"/>
              <a:buAutoNum type="arabicPeriod"/>
            </a:pPr>
            <a:r>
              <a:rPr lang="en-US" sz="870"/>
              <a:t>The Untold Story of NotPetya, the Most Devastating Cyberattack in History. </a:t>
            </a:r>
            <a:r>
              <a:rPr lang="en-US" sz="870">
                <a:highlight>
                  <a:schemeClr val="lt1"/>
                </a:highlight>
              </a:rPr>
              <a:t>Available at: </a:t>
            </a:r>
            <a:r>
              <a:rPr lang="en-US" sz="870" u="sng">
                <a:solidFill>
                  <a:schemeClr val="hlink"/>
                </a:solidFill>
                <a:hlinkClick r:id="rId4"/>
              </a:rPr>
              <a:t>https://www.wired.com/story/notpetya-cyberattack-ukraine-russia-code-crashed-the-world/</a:t>
            </a:r>
            <a:endParaRPr sz="870"/>
          </a:p>
          <a:p>
            <a:pPr indent="-219265" lvl="0" marL="228600" rtl="0" algn="l">
              <a:lnSpc>
                <a:spcPct val="80000"/>
              </a:lnSpc>
              <a:spcBef>
                <a:spcPts val="600"/>
              </a:spcBef>
              <a:spcAft>
                <a:spcPts val="0"/>
              </a:spcAft>
              <a:buSzPts val="870"/>
              <a:buAutoNum type="arabicPeriod"/>
            </a:pPr>
            <a:r>
              <a:rPr lang="en-US" sz="870"/>
              <a:t>Troubled waters: Cyber-attacks on San Diego and Barcelona’s ports. </a:t>
            </a:r>
            <a:r>
              <a:rPr lang="en-US" sz="870">
                <a:highlight>
                  <a:schemeClr val="lt1"/>
                </a:highlight>
              </a:rPr>
              <a:t>Available at: </a:t>
            </a:r>
            <a:r>
              <a:rPr lang="en-US" sz="870" u="sng">
                <a:solidFill>
                  <a:schemeClr val="hlink"/>
                </a:solidFill>
                <a:hlinkClick r:id="rId5"/>
              </a:rPr>
              <a:t>https://darktrace.com/blog/troubled-waters-cyber-attacks-on-san-diego-and-barcelonas-ports</a:t>
            </a:r>
            <a:endParaRPr sz="870"/>
          </a:p>
          <a:p>
            <a:pPr indent="-219265" lvl="0" marL="228600" rtl="0" algn="l">
              <a:lnSpc>
                <a:spcPct val="80000"/>
              </a:lnSpc>
              <a:spcBef>
                <a:spcPts val="600"/>
              </a:spcBef>
              <a:spcAft>
                <a:spcPts val="0"/>
              </a:spcAft>
              <a:buSzPts val="870"/>
              <a:buFont typeface="Book Antiqua"/>
              <a:buAutoNum type="arabicPeriod"/>
            </a:pPr>
            <a:r>
              <a:rPr lang="en-US" sz="870"/>
              <a:t>CyBOK (2021). "Web &amp; Mobile Security Knowledge Area” Version 1.0.1.</a:t>
            </a:r>
            <a:endParaRPr sz="870"/>
          </a:p>
          <a:p>
            <a:pPr indent="-219265" lvl="0" marL="228600" rtl="0" algn="l">
              <a:lnSpc>
                <a:spcPct val="80000"/>
              </a:lnSpc>
              <a:spcBef>
                <a:spcPts val="600"/>
              </a:spcBef>
              <a:spcAft>
                <a:spcPts val="0"/>
              </a:spcAft>
              <a:buSzPts val="870"/>
              <a:buAutoNum type="arabicPeriod"/>
            </a:pPr>
            <a:r>
              <a:rPr lang="en-US" sz="870"/>
              <a:t>NIST Special Publication 800-115. Technical Guide to Information Security Testing and Assessment.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OWASP Top 10:2021. Available at:  </a:t>
            </a:r>
            <a:r>
              <a:rPr lang="en-US" sz="870" u="sng">
                <a:solidFill>
                  <a:schemeClr val="hlink"/>
                </a:solidFill>
                <a:highlight>
                  <a:schemeClr val="lt1"/>
                </a:highlight>
                <a:hlinkClick r:id="rId6"/>
              </a:rPr>
              <a:t>https://owasp.org/Top10/</a:t>
            </a:r>
            <a:r>
              <a:rPr lang="en-US" sz="870">
                <a:highlight>
                  <a:schemeClr val="lt1"/>
                </a:highlight>
              </a:rPr>
              <a:t>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Synopsys. OWASP Top 10 2021. Available at: </a:t>
            </a:r>
            <a:r>
              <a:rPr lang="en-US" sz="870" u="sng">
                <a:solidFill>
                  <a:schemeClr val="hlink"/>
                </a:solidFill>
                <a:highlight>
                  <a:schemeClr val="lt1"/>
                </a:highlight>
                <a:hlinkClick r:id="rId7"/>
              </a:rPr>
              <a:t>https://www.synopsys.com/glossary/what-is-owasp-top-10.html#A</a:t>
            </a:r>
            <a:r>
              <a:rPr lang="en-US" sz="870">
                <a:highlight>
                  <a:schemeClr val="lt1"/>
                </a:highlight>
              </a:rPr>
              <a:t> </a:t>
            </a:r>
            <a:endParaRPr sz="870">
              <a:highlight>
                <a:schemeClr val="lt1"/>
              </a:highlight>
            </a:endParaRPr>
          </a:p>
          <a:p>
            <a:pPr indent="-164020" lvl="0" marL="228600" rtl="0" algn="l">
              <a:lnSpc>
                <a:spcPct val="80000"/>
              </a:lnSpc>
              <a:spcBef>
                <a:spcPts val="600"/>
              </a:spcBef>
              <a:spcAft>
                <a:spcPts val="0"/>
              </a:spcAft>
              <a:buSzPts val="870"/>
              <a:buNone/>
            </a:pPr>
            <a:r>
              <a:t/>
            </a:r>
            <a:endParaRPr sz="870">
              <a:highlight>
                <a:schemeClr val="lt1"/>
              </a:highlight>
            </a:endParaRPr>
          </a:p>
        </p:txBody>
      </p:sp>
      <p:sp>
        <p:nvSpPr>
          <p:cNvPr id="419" name="Google Shape;419;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b="0" l="0" r="0" t="0"/>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423" name="Google Shape;423;p22"/>
          <p:cNvPicPr preferRelativeResize="0"/>
          <p:nvPr>
            <p:ph idx="2" type="pic"/>
          </p:nvPr>
        </p:nvPicPr>
        <p:blipFill rotWithShape="1">
          <a:blip r:embed="rId9">
            <a:alphaModFix/>
          </a:blip>
          <a:srcRect b="0" l="13161" r="13161" t="0"/>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rotWithShape="1">
          <a:blip r:embed="rId10">
            <a:alphaModFix/>
          </a:blip>
          <a:srcRect b="0" l="0" r="0" t="0"/>
          <a:stretch/>
        </p:blipFill>
        <p:spPr>
          <a:xfrm>
            <a:off x="9509575" y="108400"/>
            <a:ext cx="2553075" cy="472250"/>
          </a:xfrm>
          <a:prstGeom prst="rect">
            <a:avLst/>
          </a:prstGeom>
          <a:noFill/>
          <a:ln>
            <a:noFill/>
          </a:ln>
        </p:spPr>
      </p:pic>
      <p:sp>
        <p:nvSpPr>
          <p:cNvPr id="425" name="Google Shape;425;p2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Registration: </a:t>
            </a:r>
            <a:r>
              <a:rPr lang="en-US"/>
              <a:t>How to register and other practical information</a:t>
            </a:r>
            <a:endParaRPr/>
          </a:p>
        </p:txBody>
      </p:sp>
      <p:sp>
        <p:nvSpPr>
          <p:cNvPr id="431" name="Google Shape;431;p2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The specific registration process for the Cybersecurity Essentials and Management training may vary depending on the training provider or institution. However, the general steps are typically straightforward and can be completed online or in person.</a:t>
            </a:r>
            <a:endParaRPr/>
          </a:p>
          <a:p>
            <a:pPr indent="-2538" lvl="0" marL="91440" rtl="0" algn="l">
              <a:lnSpc>
                <a:spcPct val="100000"/>
              </a:lnSpc>
              <a:spcBef>
                <a:spcPts val="1400"/>
              </a:spcBef>
              <a:spcAft>
                <a:spcPts val="0"/>
              </a:spcAft>
              <a:buSzPts val="1400"/>
              <a:buNone/>
            </a:pPr>
            <a:r>
              <a:t/>
            </a:r>
            <a:endParaRPr/>
          </a:p>
          <a:p>
            <a:pPr indent="-342900" lvl="0" marL="342900" rtl="0" algn="l">
              <a:lnSpc>
                <a:spcPct val="100000"/>
              </a:lnSpc>
              <a:spcBef>
                <a:spcPts val="1400"/>
              </a:spcBef>
              <a:spcAft>
                <a:spcPts val="0"/>
              </a:spcAft>
              <a:buSzPts val="1400"/>
              <a:buFont typeface="Book Antiqua"/>
              <a:buAutoNum type="arabicPeriod"/>
            </a:pPr>
            <a:r>
              <a:rPr lang="en-US"/>
              <a:t>Online Registration</a:t>
            </a:r>
            <a:endParaRPr/>
          </a:p>
          <a:p>
            <a:pPr indent="-342900" lvl="0" marL="342900" rtl="0" algn="l">
              <a:lnSpc>
                <a:spcPct val="100000"/>
              </a:lnSpc>
              <a:spcBef>
                <a:spcPts val="1400"/>
              </a:spcBef>
              <a:spcAft>
                <a:spcPts val="0"/>
              </a:spcAft>
              <a:buSzPts val="1400"/>
              <a:buFont typeface="Book Antiqua"/>
              <a:buAutoNum type="arabicPeriod"/>
            </a:pPr>
            <a:r>
              <a:rPr lang="en-US"/>
              <a:t>In-Person Registration</a:t>
            </a:r>
            <a:endParaRPr/>
          </a:p>
          <a:p>
            <a:pPr indent="-342900" lvl="0" marL="342900" rtl="0" algn="l">
              <a:lnSpc>
                <a:spcPct val="100000"/>
              </a:lnSpc>
              <a:spcBef>
                <a:spcPts val="1400"/>
              </a:spcBef>
              <a:spcAft>
                <a:spcPts val="0"/>
              </a:spcAft>
              <a:buSzPts val="1400"/>
              <a:buFont typeface="Book Antiqua"/>
              <a:buAutoNum type="arabicPeriod"/>
            </a:pPr>
            <a:r>
              <a:rPr lang="en-US"/>
              <a:t>Additional Practical Information</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p:txBody>
      </p:sp>
      <p:pic>
        <p:nvPicPr>
          <p:cNvPr descr="A person working at a desk" id="432" name="Google Shape;432;p23"/>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35" name="Google Shape;435;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436" name="Google Shape;436;p2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A person raising his hand" id="441" name="Google Shape;441;p27"/>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442" name="Google Shape;442;p2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Course progress</a:t>
            </a:r>
            <a:endParaRPr/>
          </a:p>
        </p:txBody>
      </p:sp>
      <p:sp>
        <p:nvSpPr>
          <p:cNvPr id="443" name="Google Shape;443;p27"/>
          <p:cNvSpPr txBox="1"/>
          <p:nvPr>
            <p:ph idx="1" type="body"/>
          </p:nvPr>
        </p:nvSpPr>
        <p:spPr>
          <a:xfrm>
            <a:off x="824242"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444" name="Google Shape;444;p27"/>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rPr>
              <a:t>Maritime Cybersecurity Risk Profile</a:t>
            </a:r>
            <a:endParaRPr sz="2400">
              <a:solidFill>
                <a:schemeClr val="dk1"/>
              </a:solidFill>
            </a:endParaRPr>
          </a:p>
        </p:txBody>
      </p:sp>
      <p:sp>
        <p:nvSpPr>
          <p:cNvPr id="445" name="Google Shape;445;p27"/>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446" name="Google Shape;446;p27"/>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F7F7F"/>
                </a:solidFill>
              </a:rPr>
              <a:t>Web Security</a:t>
            </a:r>
            <a:endParaRPr sz="2000">
              <a:solidFill>
                <a:srgbClr val="7F7F7F"/>
              </a:solidFill>
            </a:endParaRPr>
          </a:p>
        </p:txBody>
      </p:sp>
      <p:sp>
        <p:nvSpPr>
          <p:cNvPr id="447" name="Google Shape;447;p27"/>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48" name="Google Shape;448;p27"/>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Windows Security</a:t>
            </a:r>
            <a:r>
              <a:rPr lang="en-US">
                <a:highlight>
                  <a:srgbClr val="FFFF00"/>
                </a:highlight>
              </a:rPr>
              <a:t> </a:t>
            </a:r>
            <a:endParaRPr>
              <a:highlight>
                <a:srgbClr val="FFFF00"/>
              </a:highlight>
            </a:endParaRPr>
          </a:p>
        </p:txBody>
      </p:sp>
      <p:sp>
        <p:nvSpPr>
          <p:cNvPr id="449" name="Google Shape;449;p27"/>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50" name="Google Shape;450;p27"/>
          <p:cNvSpPr txBox="1"/>
          <p:nvPr>
            <p:ph idx="9" type="body"/>
          </p:nvPr>
        </p:nvSpPr>
        <p:spPr>
          <a:xfrm>
            <a:off x="1643379" y="363816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Penetration Testing</a:t>
            </a:r>
            <a:r>
              <a:rPr lang="en-US">
                <a:highlight>
                  <a:srgbClr val="FFFF00"/>
                </a:highlight>
              </a:rPr>
              <a:t> </a:t>
            </a:r>
            <a:endParaRPr>
              <a:highlight>
                <a:srgbClr val="FFFF00"/>
              </a:highlight>
            </a:endParaRPr>
          </a:p>
        </p:txBody>
      </p:sp>
      <p:sp>
        <p:nvSpPr>
          <p:cNvPr id="451" name="Google Shape;451;p2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2c5a591c0c4_0_11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219" name="Google Shape;219;g2c5a591c0c4_0_1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220" name="Google Shape;220;g2c5a591c0c4_0_113"/>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c46ccb187e_0_158"/>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risk profile</a:t>
            </a:r>
            <a:endParaRPr/>
          </a:p>
        </p:txBody>
      </p:sp>
      <p:sp>
        <p:nvSpPr>
          <p:cNvPr id="461" name="Google Shape;461;g2c46ccb187e_0_158"/>
          <p:cNvSpPr txBox="1"/>
          <p:nvPr/>
        </p:nvSpPr>
        <p:spPr>
          <a:xfrm>
            <a:off x="434625" y="1144400"/>
            <a:ext cx="538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Port Systems</a:t>
            </a:r>
            <a:endParaRPr b="0" i="0" sz="1600" u="none" cap="none" strike="noStrike">
              <a:solidFill>
                <a:schemeClr val="dk1"/>
              </a:solidFill>
              <a:latin typeface="Century Gothic"/>
              <a:ea typeface="Century Gothic"/>
              <a:cs typeface="Century Gothic"/>
              <a:sym typeface="Century Gothic"/>
            </a:endParaRPr>
          </a:p>
        </p:txBody>
      </p:sp>
      <p:pic>
        <p:nvPicPr>
          <p:cNvPr id="462" name="Google Shape;462;g2c46ccb187e_0_158"/>
          <p:cNvPicPr preferRelativeResize="0"/>
          <p:nvPr/>
        </p:nvPicPr>
        <p:blipFill rotWithShape="1">
          <a:blip r:embed="rId3">
            <a:alphaModFix/>
          </a:blip>
          <a:srcRect b="0" l="0" r="0" t="0"/>
          <a:stretch/>
        </p:blipFill>
        <p:spPr>
          <a:xfrm>
            <a:off x="1939325" y="1144400"/>
            <a:ext cx="7688114" cy="5298775"/>
          </a:xfrm>
          <a:prstGeom prst="rect">
            <a:avLst/>
          </a:prstGeom>
          <a:noFill/>
          <a:ln>
            <a:noFill/>
          </a:ln>
        </p:spPr>
      </p:pic>
      <p:pic>
        <p:nvPicPr>
          <p:cNvPr id="463" name="Google Shape;463;g2c46ccb187e_0_15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64" name="Google Shape;464;g2c46ccb187e_0_15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c4a8f52a91_0_90"/>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risk profile</a:t>
            </a:r>
            <a:endParaRPr/>
          </a:p>
        </p:txBody>
      </p:sp>
      <p:sp>
        <p:nvSpPr>
          <p:cNvPr id="470" name="Google Shape;470;g2c4a8f52a91_0_9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471" name="Google Shape;471;g2c4a8f52a91_0_90"/>
          <p:cNvSpPr txBox="1"/>
          <p:nvPr/>
        </p:nvSpPr>
        <p:spPr>
          <a:xfrm>
            <a:off x="891825" y="1144400"/>
            <a:ext cx="538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Port Asset Taxonomy</a:t>
            </a:r>
            <a:endParaRPr b="0" i="0" sz="1600" u="none" cap="none" strike="noStrike">
              <a:solidFill>
                <a:schemeClr val="dk1"/>
              </a:solidFill>
              <a:latin typeface="Century Gothic"/>
              <a:ea typeface="Century Gothic"/>
              <a:cs typeface="Century Gothic"/>
              <a:sym typeface="Century Gothic"/>
            </a:endParaRPr>
          </a:p>
        </p:txBody>
      </p:sp>
      <p:pic>
        <p:nvPicPr>
          <p:cNvPr id="472" name="Google Shape;472;g2c4a8f52a91_0_90"/>
          <p:cNvPicPr preferRelativeResize="0"/>
          <p:nvPr/>
        </p:nvPicPr>
        <p:blipFill rotWithShape="1">
          <a:blip r:embed="rId3">
            <a:alphaModFix/>
          </a:blip>
          <a:srcRect b="0" l="0" r="0" t="0"/>
          <a:stretch/>
        </p:blipFill>
        <p:spPr>
          <a:xfrm>
            <a:off x="3893848" y="1108600"/>
            <a:ext cx="4276626" cy="5334574"/>
          </a:xfrm>
          <a:prstGeom prst="rect">
            <a:avLst/>
          </a:prstGeom>
          <a:noFill/>
          <a:ln>
            <a:noFill/>
          </a:ln>
        </p:spPr>
      </p:pic>
      <p:pic>
        <p:nvPicPr>
          <p:cNvPr id="473" name="Google Shape;473;g2c4a8f52a91_0_9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74" name="Google Shape;474;g2c4a8f52a91_0_9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c4a8f52a91_0_81"/>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risk profile</a:t>
            </a:r>
            <a:endParaRPr/>
          </a:p>
        </p:txBody>
      </p:sp>
      <p:sp>
        <p:nvSpPr>
          <p:cNvPr id="480" name="Google Shape;480;g2c4a8f52a91_0_81"/>
          <p:cNvSpPr txBox="1"/>
          <p:nvPr/>
        </p:nvSpPr>
        <p:spPr>
          <a:xfrm>
            <a:off x="891825" y="1144400"/>
            <a:ext cx="538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Maritime Targets</a:t>
            </a:r>
            <a:endParaRPr b="0" i="0" sz="1600" u="none" cap="none" strike="noStrike">
              <a:solidFill>
                <a:schemeClr val="dk1"/>
              </a:solidFill>
              <a:latin typeface="Century Gothic"/>
              <a:ea typeface="Century Gothic"/>
              <a:cs typeface="Century Gothic"/>
              <a:sym typeface="Century Gothic"/>
            </a:endParaRPr>
          </a:p>
        </p:txBody>
      </p:sp>
      <p:pic>
        <p:nvPicPr>
          <p:cNvPr id="481" name="Google Shape;481;g2c4a8f52a91_0_81"/>
          <p:cNvPicPr preferRelativeResize="0"/>
          <p:nvPr/>
        </p:nvPicPr>
        <p:blipFill rotWithShape="1">
          <a:blip r:embed="rId3">
            <a:alphaModFix/>
          </a:blip>
          <a:srcRect b="0" l="0" r="0" t="0"/>
          <a:stretch/>
        </p:blipFill>
        <p:spPr>
          <a:xfrm>
            <a:off x="2677513" y="1144400"/>
            <a:ext cx="7602261" cy="5298774"/>
          </a:xfrm>
          <a:prstGeom prst="rect">
            <a:avLst/>
          </a:prstGeom>
          <a:noFill/>
          <a:ln>
            <a:noFill/>
          </a:ln>
        </p:spPr>
      </p:pic>
      <p:pic>
        <p:nvPicPr>
          <p:cNvPr id="482" name="Google Shape;482;g2c4a8f52a91_0_8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83" name="Google Shape;483;g2c4a8f52a91_0_8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c4a8f52a91_0_13"/>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risk profile</a:t>
            </a:r>
            <a:endParaRPr/>
          </a:p>
        </p:txBody>
      </p:sp>
      <p:sp>
        <p:nvSpPr>
          <p:cNvPr id="489" name="Google Shape;489;g2c4a8f52a91_0_13"/>
          <p:cNvSpPr txBox="1"/>
          <p:nvPr/>
        </p:nvSpPr>
        <p:spPr>
          <a:xfrm>
            <a:off x="891825" y="1144400"/>
            <a:ext cx="5386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Maritime</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Prime Threats</a:t>
            </a:r>
            <a:endParaRPr b="1" i="0" sz="1600" u="none" cap="none" strike="noStrike">
              <a:solidFill>
                <a:schemeClr val="dk1"/>
              </a:solidFill>
              <a:latin typeface="Century Gothic"/>
              <a:ea typeface="Century Gothic"/>
              <a:cs typeface="Century Gothic"/>
              <a:sym typeface="Century Gothic"/>
            </a:endParaRPr>
          </a:p>
        </p:txBody>
      </p:sp>
      <p:pic>
        <p:nvPicPr>
          <p:cNvPr id="490" name="Google Shape;490;g2c4a8f52a91_0_13"/>
          <p:cNvPicPr preferRelativeResize="0"/>
          <p:nvPr/>
        </p:nvPicPr>
        <p:blipFill rotWithShape="1">
          <a:blip r:embed="rId3">
            <a:alphaModFix/>
          </a:blip>
          <a:srcRect b="0" l="0" r="0" t="0"/>
          <a:stretch/>
        </p:blipFill>
        <p:spPr>
          <a:xfrm>
            <a:off x="2352361" y="1108600"/>
            <a:ext cx="7556039" cy="5334575"/>
          </a:xfrm>
          <a:prstGeom prst="rect">
            <a:avLst/>
          </a:prstGeom>
          <a:noFill/>
          <a:ln>
            <a:noFill/>
          </a:ln>
        </p:spPr>
      </p:pic>
      <p:pic>
        <p:nvPicPr>
          <p:cNvPr id="491" name="Google Shape;491;g2c4a8f52a91_0_13"/>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92" name="Google Shape;492;g2c4a8f52a91_0_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c4a8f52a91_0_22"/>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incidents</a:t>
            </a:r>
            <a:endParaRPr/>
          </a:p>
        </p:txBody>
      </p:sp>
      <p:pic>
        <p:nvPicPr>
          <p:cNvPr id="498" name="Google Shape;498;g2c4a8f52a91_0_22"/>
          <p:cNvPicPr preferRelativeResize="0"/>
          <p:nvPr/>
        </p:nvPicPr>
        <p:blipFill rotWithShape="1">
          <a:blip r:embed="rId3">
            <a:alphaModFix/>
          </a:blip>
          <a:srcRect b="0" l="0" r="0" t="0"/>
          <a:stretch/>
        </p:blipFill>
        <p:spPr>
          <a:xfrm>
            <a:off x="389125" y="1106226"/>
            <a:ext cx="5866105" cy="5260750"/>
          </a:xfrm>
          <a:prstGeom prst="rect">
            <a:avLst/>
          </a:prstGeom>
          <a:noFill/>
          <a:ln>
            <a:noFill/>
          </a:ln>
        </p:spPr>
      </p:pic>
      <p:sp>
        <p:nvSpPr>
          <p:cNvPr id="499" name="Google Shape;499;g2c4a8f52a91_0_22"/>
          <p:cNvSpPr txBox="1"/>
          <p:nvPr/>
        </p:nvSpPr>
        <p:spPr>
          <a:xfrm>
            <a:off x="6351425" y="1471950"/>
            <a:ext cx="5611200" cy="437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"In this case they hired hackers [who were] very high level, intelligent guys, doing a lot of software work," he adds.</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He says the operation to hack the port companies took place in a number of phases, starting with malicious software being emailed to staff, allowing the organised crime group to access data remotely.</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When the initial breach was discovered and a firewall installed to prevent further attacks, hackers broke into the premises and fitted key-logging devices onto computers.</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This allowed them to gain wireless access to keystrokes typed by staff as well as screen grabs from their monitors.</a:t>
            </a:r>
            <a:endParaRPr b="0" i="1" sz="1600" u="none" cap="none" strike="noStrike">
              <a:solidFill>
                <a:schemeClr val="dk1"/>
              </a:solidFill>
              <a:latin typeface="Century Gothic"/>
              <a:ea typeface="Century Gothic"/>
              <a:cs typeface="Century Gothic"/>
              <a:sym typeface="Century Gothic"/>
            </a:endParaRPr>
          </a:p>
        </p:txBody>
      </p:sp>
      <p:pic>
        <p:nvPicPr>
          <p:cNvPr id="500" name="Google Shape;500;g2c4a8f52a91_0_2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01" name="Google Shape;501;g2c4a8f52a91_0_2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c4a8f52a91_0_33"/>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incidents</a:t>
            </a:r>
            <a:endParaRPr/>
          </a:p>
        </p:txBody>
      </p:sp>
      <p:pic>
        <p:nvPicPr>
          <p:cNvPr id="507" name="Google Shape;507;g2c4a8f52a91_0_33"/>
          <p:cNvPicPr preferRelativeResize="0"/>
          <p:nvPr/>
        </p:nvPicPr>
        <p:blipFill rotWithShape="1">
          <a:blip r:embed="rId3">
            <a:alphaModFix/>
          </a:blip>
          <a:srcRect b="0" l="0" r="0" t="0"/>
          <a:stretch/>
        </p:blipFill>
        <p:spPr>
          <a:xfrm>
            <a:off x="143525" y="1070324"/>
            <a:ext cx="7426174" cy="4231524"/>
          </a:xfrm>
          <a:prstGeom prst="rect">
            <a:avLst/>
          </a:prstGeom>
          <a:noFill/>
          <a:ln>
            <a:noFill/>
          </a:ln>
        </p:spPr>
      </p:pic>
      <p:sp>
        <p:nvSpPr>
          <p:cNvPr id="508" name="Google Shape;508;g2c4a8f52a91_0_33"/>
          <p:cNvSpPr txBox="1"/>
          <p:nvPr/>
        </p:nvSpPr>
        <p:spPr>
          <a:xfrm>
            <a:off x="5411450" y="1867075"/>
            <a:ext cx="6744900" cy="457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Jensen looked up to ask if anyone else in his open-plan office of IT staffers had been so rudely interrupted. And as he craned his head, he watched every other computer screen around the room blink out in rapid succession.</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“I saw a wave of screens turning black. Black, black, black. Black black black black black,” he says. The PCs, Jensen and his neighbors quickly discovered, were irreversibly locked. Restarting only returned them to the same black screen.</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 NotPetya’s architects combined that digital skeleton key with an older invention known as Mimikatz, created as a proof of concept by French security researcher Benjamin Delpy in 2011. Delpy had originally released Mimikatz to demonstrate that Windows left users’ passwords lingering in computers’ memory. Once hackers gained initial access to a computer, Mimikatz could pull those passwords out of RAM and use them to hack into other machines accessible with the same credentials. On networks with multiuser computers, it could even allow an automated attack to hopscotch from one machine to the next.</a:t>
            </a:r>
            <a:endParaRPr b="0" i="1" sz="1500" u="none" cap="none" strike="noStrike">
              <a:solidFill>
                <a:schemeClr val="dk1"/>
              </a:solidFill>
              <a:latin typeface="Century Gothic"/>
              <a:ea typeface="Century Gothic"/>
              <a:cs typeface="Century Gothic"/>
              <a:sym typeface="Century Gothic"/>
            </a:endParaRPr>
          </a:p>
        </p:txBody>
      </p:sp>
      <p:pic>
        <p:nvPicPr>
          <p:cNvPr id="509" name="Google Shape;509;g2c4a8f52a91_0_33"/>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10" name="Google Shape;510;g2c4a8f52a91_0_3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g2c4a8f52a91_0_44"/>
          <p:cNvPicPr preferRelativeResize="0"/>
          <p:nvPr/>
        </p:nvPicPr>
        <p:blipFill rotWithShape="1">
          <a:blip r:embed="rId3">
            <a:alphaModFix/>
          </a:blip>
          <a:srcRect b="0" l="0" r="0" t="0"/>
          <a:stretch/>
        </p:blipFill>
        <p:spPr>
          <a:xfrm>
            <a:off x="112674" y="1144400"/>
            <a:ext cx="6060300" cy="4917900"/>
          </a:xfrm>
          <a:prstGeom prst="rect">
            <a:avLst/>
          </a:prstGeom>
          <a:noFill/>
          <a:ln>
            <a:noFill/>
          </a:ln>
        </p:spPr>
      </p:pic>
      <p:sp>
        <p:nvSpPr>
          <p:cNvPr id="516" name="Google Shape;516;g2c4a8f52a91_0_44"/>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Maritime cybersecurity incidents</a:t>
            </a:r>
            <a:endParaRPr/>
          </a:p>
        </p:txBody>
      </p:sp>
      <p:sp>
        <p:nvSpPr>
          <p:cNvPr id="517" name="Google Shape;517;g2c4a8f52a91_0_4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518" name="Google Shape;518;g2c4a8f52a91_0_44"/>
          <p:cNvSpPr txBox="1"/>
          <p:nvPr/>
        </p:nvSpPr>
        <p:spPr>
          <a:xfrm>
            <a:off x="5943600" y="4332975"/>
            <a:ext cx="6060300" cy="226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The increasing convergence of IT and OT systems shows no signs of slowing, however. Hyper-connected ‘smart’ ports are bringing efficiency and precision while cutting costs. Yet, the intertwining of the physical and digital across ports remains a significant challenge for the cyber security teams tasked with their defense. Without rushing to conclusions, it is perhaps no surprise that the Port of Barcelona is in the process of a “Digital Port project,” launched last year to promote the digitization of the port environment.</a:t>
            </a:r>
            <a:endParaRPr b="0" i="1" sz="1500" u="none" cap="none" strike="noStrike">
              <a:solidFill>
                <a:schemeClr val="dk1"/>
              </a:solidFill>
              <a:latin typeface="Century Gothic"/>
              <a:ea typeface="Century Gothic"/>
              <a:cs typeface="Century Gothic"/>
              <a:sym typeface="Century Gothic"/>
            </a:endParaRPr>
          </a:p>
        </p:txBody>
      </p:sp>
      <p:pic>
        <p:nvPicPr>
          <p:cNvPr id="519" name="Google Shape;519;g2c4a8f52a91_0_44"/>
          <p:cNvPicPr preferRelativeResize="0"/>
          <p:nvPr/>
        </p:nvPicPr>
        <p:blipFill rotWithShape="1">
          <a:blip r:embed="rId4">
            <a:alphaModFix/>
          </a:blip>
          <a:srcRect b="0" l="0" r="0" t="0"/>
          <a:stretch/>
        </p:blipFill>
        <p:spPr>
          <a:xfrm>
            <a:off x="6451969" y="1144400"/>
            <a:ext cx="4706605" cy="3188576"/>
          </a:xfrm>
          <a:prstGeom prst="rect">
            <a:avLst/>
          </a:prstGeom>
          <a:noFill/>
          <a:ln>
            <a:noFill/>
          </a:ln>
        </p:spPr>
      </p:pic>
      <p:pic>
        <p:nvPicPr>
          <p:cNvPr id="520" name="Google Shape;520;g2c4a8f52a91_0_4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21" name="Google Shape;521;g2c4a8f52a91_0_4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c4a8f52a91_0_100"/>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Port security measures classification</a:t>
            </a:r>
            <a:endParaRPr/>
          </a:p>
        </p:txBody>
      </p:sp>
      <p:sp>
        <p:nvSpPr>
          <p:cNvPr id="527" name="Google Shape;527;g2c4a8f52a91_0_100"/>
          <p:cNvSpPr txBox="1"/>
          <p:nvPr/>
        </p:nvSpPr>
        <p:spPr>
          <a:xfrm>
            <a:off x="824250" y="1397250"/>
            <a:ext cx="10882200" cy="4617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Century Gothic"/>
              <a:buAutoNum type="arabicPeriod"/>
            </a:pPr>
            <a:r>
              <a:rPr b="0" i="0" lang="en-US" sz="1800" u="none" cap="none" strike="noStrike">
                <a:solidFill>
                  <a:schemeClr val="dk1"/>
                </a:solidFill>
                <a:latin typeface="Century Gothic"/>
                <a:ea typeface="Century Gothic"/>
                <a:cs typeface="Century Gothic"/>
                <a:sym typeface="Century Gothic"/>
              </a:rPr>
              <a:t>Policies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AutoNum type="arabicPeriod"/>
            </a:pPr>
            <a:r>
              <a:rPr b="0" i="0" lang="en-US" sz="1800" u="none" cap="none" strike="noStrike">
                <a:solidFill>
                  <a:schemeClr val="dk1"/>
                </a:solidFill>
                <a:latin typeface="Century Gothic"/>
                <a:ea typeface="Century Gothic"/>
                <a:cs typeface="Century Gothic"/>
                <a:sym typeface="Century Gothic"/>
              </a:rPr>
              <a:t>Organisational practices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AutoNum type="arabicPeriod"/>
            </a:pPr>
            <a:r>
              <a:rPr b="1" i="0" lang="en-US" sz="1800" u="none" cap="none" strike="noStrike">
                <a:solidFill>
                  <a:schemeClr val="dk1"/>
                </a:solidFill>
                <a:latin typeface="Century Gothic"/>
                <a:ea typeface="Century Gothic"/>
                <a:cs typeface="Century Gothic"/>
                <a:sym typeface="Century Gothic"/>
              </a:rPr>
              <a:t>Technical practices</a:t>
            </a:r>
            <a:endParaRPr b="1" i="0"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Network security</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Access control</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Administration and Configuration Management</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Threat management</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Cloud security</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Machine-to-machine security</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Data protection</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Update management</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Detection and monitoring</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Industrial control systems security</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Backup and restore</a:t>
            </a:r>
            <a:endParaRPr b="0" i="1" sz="1800" u="none" cap="none" strike="noStrike">
              <a:solidFill>
                <a:schemeClr val="dk1"/>
              </a:solidFill>
              <a:latin typeface="Century Gothic"/>
              <a:ea typeface="Century Gothic"/>
              <a:cs typeface="Century Gothic"/>
              <a:sym typeface="Century Gothic"/>
            </a:endParaRPr>
          </a:p>
        </p:txBody>
      </p:sp>
      <p:pic>
        <p:nvPicPr>
          <p:cNvPr id="528" name="Google Shape;528;g2c4a8f52a91_0_10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29" name="Google Shape;529;g2c4a8f52a91_0_10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A person raising his hand" id="534" name="Google Shape;534;g2c46ccb187e_0_33"/>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535" name="Google Shape;535;g2c46ccb187e_0_33"/>
          <p:cNvSpPr txBox="1"/>
          <p:nvPr>
            <p:ph type="ctrTitle"/>
          </p:nvPr>
        </p:nvSpPr>
        <p:spPr>
          <a:xfrm>
            <a:off x="796322"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Course progress</a:t>
            </a:r>
            <a:endParaRPr/>
          </a:p>
        </p:txBody>
      </p:sp>
      <p:sp>
        <p:nvSpPr>
          <p:cNvPr id="536" name="Google Shape;536;g2c46ccb187e_0_33"/>
          <p:cNvSpPr txBox="1"/>
          <p:nvPr>
            <p:ph idx="1" type="body"/>
          </p:nvPr>
        </p:nvSpPr>
        <p:spPr>
          <a:xfrm>
            <a:off x="824242" y="159707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537" name="Google Shape;537;g2c46ccb187e_0_33"/>
          <p:cNvSpPr txBox="1"/>
          <p:nvPr>
            <p:ph idx="3" type="body"/>
          </p:nvPr>
        </p:nvSpPr>
        <p:spPr>
          <a:xfrm>
            <a:off x="1643379" y="174947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Maritime Cybersecurity Risk Profile</a:t>
            </a:r>
            <a:endParaRPr/>
          </a:p>
        </p:txBody>
      </p:sp>
      <p:sp>
        <p:nvSpPr>
          <p:cNvPr id="538" name="Google Shape;538;g2c46ccb187e_0_33"/>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a:t>o2.</a:t>
            </a:r>
            <a:endParaRPr/>
          </a:p>
        </p:txBody>
      </p:sp>
      <p:sp>
        <p:nvSpPr>
          <p:cNvPr id="539" name="Google Shape;539;g2c46ccb187e_0_33"/>
          <p:cNvSpPr txBox="1"/>
          <p:nvPr>
            <p:ph idx="5" type="body"/>
          </p:nvPr>
        </p:nvSpPr>
        <p:spPr>
          <a:xfrm>
            <a:off x="1643379" y="2454235"/>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400"/>
              <a:buNone/>
            </a:pPr>
            <a:r>
              <a:rPr lang="en-US"/>
              <a:t>Web Security</a:t>
            </a:r>
            <a:endParaRPr/>
          </a:p>
        </p:txBody>
      </p:sp>
      <p:sp>
        <p:nvSpPr>
          <p:cNvPr id="540" name="Google Shape;540;g2c46ccb187e_0_33"/>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41" name="Google Shape;541;g2c46ccb187e_0_33"/>
          <p:cNvSpPr txBox="1"/>
          <p:nvPr>
            <p:ph idx="7" type="body"/>
          </p:nvPr>
        </p:nvSpPr>
        <p:spPr>
          <a:xfrm>
            <a:off x="1643379" y="3009613"/>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Windows Security</a:t>
            </a:r>
            <a:r>
              <a:rPr lang="en-US">
                <a:highlight>
                  <a:srgbClr val="FFFF00"/>
                </a:highlight>
              </a:rPr>
              <a:t> </a:t>
            </a:r>
            <a:endParaRPr>
              <a:highlight>
                <a:srgbClr val="FFFF00"/>
              </a:highlight>
            </a:endParaRPr>
          </a:p>
        </p:txBody>
      </p:sp>
      <p:sp>
        <p:nvSpPr>
          <p:cNvPr id="542" name="Google Shape;542;g2c46ccb187e_0_33"/>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43" name="Google Shape;543;g2c46ccb187e_0_33"/>
          <p:cNvSpPr txBox="1"/>
          <p:nvPr>
            <p:ph idx="9" type="body"/>
          </p:nvPr>
        </p:nvSpPr>
        <p:spPr>
          <a:xfrm>
            <a:off x="1643379" y="363816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Penetration Testing</a:t>
            </a:r>
            <a:endParaRPr/>
          </a:p>
        </p:txBody>
      </p:sp>
      <p:sp>
        <p:nvSpPr>
          <p:cNvPr id="544" name="Google Shape;544;g2c46ccb187e_0_3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45" name="Google Shape;545;g2c46ccb187e_0_33"/>
          <p:cNvGrpSpPr/>
          <p:nvPr/>
        </p:nvGrpSpPr>
        <p:grpSpPr>
          <a:xfrm>
            <a:off x="7370364" y="-23539"/>
            <a:ext cx="2562565" cy="6885155"/>
            <a:chOff x="7370364" y="-23539"/>
            <a:chExt cx="2562565" cy="6885155"/>
          </a:xfrm>
        </p:grpSpPr>
        <p:pic>
          <p:nvPicPr>
            <p:cNvPr id="546" name="Google Shape;546;g2c46ccb187e_0_33"/>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547" name="Google Shape;547;g2c46ccb187e_0_3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48" name="Google Shape;548;g2c46ccb187e_0_3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c46ccb187e_0_87"/>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Web Security</a:t>
            </a:r>
            <a:endParaRPr/>
          </a:p>
        </p:txBody>
      </p:sp>
      <p:sp>
        <p:nvSpPr>
          <p:cNvPr id="554" name="Google Shape;554;g2c46ccb187e_0_87"/>
          <p:cNvSpPr txBox="1"/>
          <p:nvPr/>
        </p:nvSpPr>
        <p:spPr>
          <a:xfrm>
            <a:off x="443250" y="1203825"/>
            <a:ext cx="1401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Web and</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Mobile</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Ecosystem</a:t>
            </a:r>
            <a:endParaRPr b="1" i="0" sz="1800" u="none" cap="none" strike="noStrike">
              <a:solidFill>
                <a:schemeClr val="dk1"/>
              </a:solidFill>
              <a:latin typeface="Century Gothic"/>
              <a:ea typeface="Century Gothic"/>
              <a:cs typeface="Century Gothic"/>
              <a:sym typeface="Century Gothic"/>
            </a:endParaRPr>
          </a:p>
        </p:txBody>
      </p:sp>
      <p:pic>
        <p:nvPicPr>
          <p:cNvPr id="555" name="Google Shape;555;g2c46ccb187e_0_87"/>
          <p:cNvPicPr preferRelativeResize="0"/>
          <p:nvPr/>
        </p:nvPicPr>
        <p:blipFill rotWithShape="1">
          <a:blip r:embed="rId3">
            <a:alphaModFix/>
          </a:blip>
          <a:srcRect b="0" l="0" r="0" t="0"/>
          <a:stretch/>
        </p:blipFill>
        <p:spPr>
          <a:xfrm>
            <a:off x="1844613" y="1116375"/>
            <a:ext cx="9090387" cy="5326800"/>
          </a:xfrm>
          <a:prstGeom prst="rect">
            <a:avLst/>
          </a:prstGeom>
          <a:noFill/>
          <a:ln>
            <a:noFill/>
          </a:ln>
        </p:spPr>
      </p:pic>
      <p:pic>
        <p:nvPicPr>
          <p:cNvPr id="556" name="Google Shape;556;g2c46ccb187e_0_8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57" name="Google Shape;557;g2c46ccb187e_0_87"/>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26" name="Google Shape;226;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WHO</a:t>
            </a:r>
            <a:endParaRPr/>
          </a:p>
        </p:txBody>
      </p:sp>
      <p:sp>
        <p:nvSpPr>
          <p:cNvPr id="227" name="Google Shape;227;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Everyone with basic knowledge who is interested in maritime security </a:t>
            </a:r>
            <a:endParaRPr/>
          </a:p>
        </p:txBody>
      </p:sp>
      <p:sp>
        <p:nvSpPr>
          <p:cNvPr id="228" name="Google Shape;228;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WHAT</a:t>
            </a:r>
            <a:endParaRPr/>
          </a:p>
        </p:txBody>
      </p:sp>
      <p:sp>
        <p:nvSpPr>
          <p:cNvPr id="229" name="Google Shape;229;p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Maritime cyber ranges and operations for managers, leaders and working-professionals</a:t>
            </a:r>
            <a:endParaRPr/>
          </a:p>
        </p:txBody>
      </p:sp>
      <p:sp>
        <p:nvSpPr>
          <p:cNvPr id="230" name="Google Shape;230;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WHY</a:t>
            </a:r>
            <a:endParaRPr/>
          </a:p>
        </p:txBody>
      </p:sp>
      <p:pic>
        <p:nvPicPr>
          <p:cNvPr descr="Circuit" id="231" name="Google Shape;231;p3"/>
          <p:cNvPicPr preferRelativeResize="0"/>
          <p:nvPr>
            <p:ph idx="8" type="pic"/>
          </p:nvPr>
        </p:nvPicPr>
        <p:blipFill rotWithShape="1">
          <a:blip r:embed="rId3">
            <a:alphaModFix/>
          </a:blip>
          <a:srcRect b="4500" l="0" r="0" t="4502"/>
          <a:stretch/>
        </p:blipFill>
        <p:spPr>
          <a:xfrm>
            <a:off x="8916470" y="2833688"/>
            <a:ext cx="1005840" cy="914400"/>
          </a:xfrm>
          <a:prstGeom prst="rect">
            <a:avLst/>
          </a:prstGeom>
          <a:noFill/>
          <a:ln>
            <a:noFill/>
          </a:ln>
        </p:spPr>
      </p:pic>
      <p:sp>
        <p:nvSpPr>
          <p:cNvPr id="232" name="Google Shape;232;p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Equipping participants with the knowledge and skills necessary to make a strategy to protect critical systems and data</a:t>
            </a:r>
            <a:endParaRPr/>
          </a:p>
        </p:txBody>
      </p:sp>
      <p:sp>
        <p:nvSpPr>
          <p:cNvPr id="233" name="Google Shape;233;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descr="3d Glasses" id="234" name="Google Shape;234;p3"/>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235" name="Google Shape;235;p3"/>
          <p:cNvPicPr preferRelativeResize="0"/>
          <p:nvPr/>
        </p:nvPicPr>
        <p:blipFill rotWithShape="1">
          <a:blip r:embed="rId5">
            <a:alphaModFix/>
          </a:blip>
          <a:srcRect b="4500" l="0" r="0" t="4502"/>
          <a:stretch/>
        </p:blipFill>
        <p:spPr>
          <a:xfrm>
            <a:off x="5572159" y="2833688"/>
            <a:ext cx="1005840" cy="914400"/>
          </a:xfrm>
          <a:prstGeom prst="rect">
            <a:avLst/>
          </a:prstGeom>
          <a:noFill/>
          <a:ln>
            <a:noFill/>
          </a:ln>
        </p:spPr>
      </p:pic>
      <p:pic>
        <p:nvPicPr>
          <p:cNvPr id="236" name="Google Shape;236;p3"/>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c50031518f_1_7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Web Security</a:t>
            </a:r>
            <a:endParaRPr/>
          </a:p>
        </p:txBody>
      </p:sp>
      <p:sp>
        <p:nvSpPr>
          <p:cNvPr id="563" name="Google Shape;563;g2c50031518f_1_78"/>
          <p:cNvSpPr txBox="1"/>
          <p:nvPr/>
        </p:nvSpPr>
        <p:spPr>
          <a:xfrm>
            <a:off x="824250" y="1289650"/>
            <a:ext cx="7582200" cy="434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Common technologies of the web</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Uniform Resource Locators (URLs)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Hypertext Transfer Protocol (HTTP)</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Hypertext Markup Language (HTML)</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Cascading Style Sheets (CSS)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JavaScript</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WebAssembly</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WebViews</a:t>
            </a:r>
            <a:endParaRPr b="0" i="0" sz="1800" u="none" cap="none" strike="noStrike">
              <a:solidFill>
                <a:schemeClr val="dk1"/>
              </a:solidFill>
              <a:latin typeface="Century Gothic"/>
              <a:ea typeface="Century Gothic"/>
              <a:cs typeface="Century Gothic"/>
              <a:sym typeface="Century Gothic"/>
            </a:endParaRPr>
          </a:p>
        </p:txBody>
      </p:sp>
      <p:pic>
        <p:nvPicPr>
          <p:cNvPr id="564" name="Google Shape;564;g2c50031518f_1_7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65" name="Google Shape;565;g2c50031518f_1_7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c46ccb187e_0_14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Web Security</a:t>
            </a:r>
            <a:endParaRPr/>
          </a:p>
        </p:txBody>
      </p:sp>
      <p:sp>
        <p:nvSpPr>
          <p:cNvPr id="571" name="Google Shape;571;g2c46ccb187e_0_148"/>
          <p:cNvSpPr txBox="1"/>
          <p:nvPr/>
        </p:nvSpPr>
        <p:spPr>
          <a:xfrm>
            <a:off x="891825" y="1296800"/>
            <a:ext cx="10882200" cy="486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Client side vulnerabilities &amp; attacks</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Century Gothic"/>
                <a:ea typeface="Century Gothic"/>
                <a:cs typeface="Century Gothic"/>
                <a:sym typeface="Century Gothic"/>
              </a:rPr>
              <a:t>Phishing</a:t>
            </a:r>
            <a:endParaRPr b="1"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The attacker pretends to be trustworthy by sending authentic-like fake emails, websites, or messages in order to to steal sensitive information, including login credentials and/or card data.</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e.g.: Drive-by-download Attacks:</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US" sz="1600" u="none" cap="none" strike="noStrike">
                <a:solidFill>
                  <a:schemeClr val="dk1"/>
                </a:solidFill>
                <a:latin typeface="Century Gothic"/>
                <a:ea typeface="Century Gothic"/>
                <a:cs typeface="Century Gothic"/>
                <a:sym typeface="Century Gothic"/>
              </a:rPr>
              <a:t>happen when visiting a malicious website / click on a malicious  link / attachment / popup window</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US" sz="1600" u="none" cap="none" strike="noStrike">
                <a:solidFill>
                  <a:schemeClr val="dk1"/>
                </a:solidFill>
                <a:latin typeface="Century Gothic"/>
                <a:ea typeface="Century Gothic"/>
                <a:cs typeface="Century Gothic"/>
                <a:sym typeface="Century Gothic"/>
              </a:rPr>
              <a:t>download and install malware</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US" sz="1600" u="none" cap="none" strike="noStrike">
                <a:solidFill>
                  <a:schemeClr val="dk1"/>
                </a:solidFill>
                <a:latin typeface="Century Gothic"/>
                <a:ea typeface="Century Gothic"/>
                <a:cs typeface="Century Gothic"/>
                <a:sym typeface="Century Gothic"/>
              </a:rPr>
              <a:t>detection approach example: anomaly or signature based malware detection</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Century Gothic"/>
                <a:ea typeface="Century Gothic"/>
                <a:cs typeface="Century Gothic"/>
                <a:sym typeface="Century Gothic"/>
              </a:rPr>
              <a:t>Clickjacking</a:t>
            </a:r>
            <a:endParaRPr b="1"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The attacker alters the visual presentation of a webpage in order to deceive users into interacting with a fake/malicious link, button, or image.</a:t>
            </a:r>
            <a:endParaRPr b="0" i="0" sz="1600" u="none" cap="none" strike="noStrike">
              <a:solidFill>
                <a:schemeClr val="dk1"/>
              </a:solidFill>
              <a:latin typeface="Century Gothic"/>
              <a:ea typeface="Century Gothic"/>
              <a:cs typeface="Century Gothic"/>
              <a:sym typeface="Century Gothic"/>
            </a:endParaRPr>
          </a:p>
        </p:txBody>
      </p:sp>
      <p:pic>
        <p:nvPicPr>
          <p:cNvPr id="572" name="Google Shape;572;g2c46ccb187e_0_148"/>
          <p:cNvPicPr preferRelativeResize="0"/>
          <p:nvPr/>
        </p:nvPicPr>
        <p:blipFill rotWithShape="1">
          <a:blip r:embed="rId3">
            <a:alphaModFix/>
          </a:blip>
          <a:srcRect b="0" l="0" r="0" t="0"/>
          <a:stretch/>
        </p:blipFill>
        <p:spPr>
          <a:xfrm>
            <a:off x="891825" y="2701175"/>
            <a:ext cx="8491525" cy="1312332"/>
          </a:xfrm>
          <a:prstGeom prst="rect">
            <a:avLst/>
          </a:prstGeom>
          <a:noFill/>
          <a:ln>
            <a:noFill/>
          </a:ln>
        </p:spPr>
      </p:pic>
      <p:pic>
        <p:nvPicPr>
          <p:cNvPr id="573" name="Google Shape;573;g2c46ccb187e_0_14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74" name="Google Shape;574;g2c46ccb187e_0_14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c46ccb187e_0_124"/>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Web Security</a:t>
            </a:r>
            <a:endParaRPr/>
          </a:p>
        </p:txBody>
      </p:sp>
      <p:sp>
        <p:nvSpPr>
          <p:cNvPr id="580" name="Google Shape;580;g2c46ccb187e_0_124"/>
          <p:cNvSpPr txBox="1"/>
          <p:nvPr/>
        </p:nvSpPr>
        <p:spPr>
          <a:xfrm>
            <a:off x="891825" y="1373000"/>
            <a:ext cx="10882200" cy="434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Client side vulnerabilities &amp; attacks</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entury Gothic"/>
                <a:ea typeface="Century Gothic"/>
                <a:cs typeface="Century Gothic"/>
                <a:sym typeface="Century Gothic"/>
              </a:rPr>
              <a:t>Client Side Storage</a:t>
            </a:r>
            <a:br>
              <a:rPr b="1" i="1" lang="en-US" sz="1800" u="none" cap="none" strike="noStrike">
                <a:solidFill>
                  <a:schemeClr val="dk1"/>
                </a:solidFill>
                <a:latin typeface="Century Gothic"/>
                <a:ea typeface="Century Gothic"/>
                <a:cs typeface="Century Gothic"/>
                <a:sym typeface="Century Gothic"/>
              </a:rPr>
            </a:br>
            <a:endParaRPr b="1" i="1"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The areas provided by a browser or operating system for websites or mobile apps to read and write data. This storage is specific to the user's device and does not rely on server resources or an online connection.</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Risk: malicious user may manipulate stored information.</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Solution: client-side storage areas need to be protected from malicious access.</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e.g.: Common client-side storage areas:</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 the browser</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 mobile apps</a:t>
            </a:r>
            <a:endParaRPr b="0" i="0" sz="1800" u="none" cap="none" strike="noStrike">
              <a:solidFill>
                <a:schemeClr val="dk1"/>
              </a:solidFill>
              <a:latin typeface="Century Gothic"/>
              <a:ea typeface="Century Gothic"/>
              <a:cs typeface="Century Gothic"/>
              <a:sym typeface="Century Gothic"/>
            </a:endParaRPr>
          </a:p>
        </p:txBody>
      </p:sp>
      <p:pic>
        <p:nvPicPr>
          <p:cNvPr id="581" name="Google Shape;581;g2c46ccb187e_0_124"/>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82" name="Google Shape;582;g2c46ccb187e_0_12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2c46ccb187e_0_132"/>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Web Security</a:t>
            </a:r>
            <a:endParaRPr/>
          </a:p>
        </p:txBody>
      </p:sp>
      <p:sp>
        <p:nvSpPr>
          <p:cNvPr id="588" name="Google Shape;588;g2c46ccb187e_0_132"/>
          <p:cNvSpPr txBox="1"/>
          <p:nvPr/>
        </p:nvSpPr>
        <p:spPr>
          <a:xfrm>
            <a:off x="891825" y="1373000"/>
            <a:ext cx="108822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Server side vulnerabilities &amp; attacks</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entury Gothic"/>
                <a:ea typeface="Century Gothic"/>
                <a:cs typeface="Century Gothic"/>
                <a:sym typeface="Century Gothic"/>
              </a:rPr>
              <a:t>Injection Vulnerabilities</a:t>
            </a:r>
            <a:endParaRPr b="1" i="1"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When applications lack proper validation of user input, allowing attackers to inject code into the application's control flow.</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e.g.: Common injection vulnerabilities:</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SQL injection</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Command injections</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User uploaded files</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Local file inclusion</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Cross-site scripting (XSS)</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Cross-site request forgery</a:t>
            </a:r>
            <a:endParaRPr b="0" i="0" sz="1800" u="none" cap="none" strike="noStrike">
              <a:solidFill>
                <a:schemeClr val="dk1"/>
              </a:solidFill>
              <a:latin typeface="Century Gothic"/>
              <a:ea typeface="Century Gothic"/>
              <a:cs typeface="Century Gothic"/>
              <a:sym typeface="Century Gothic"/>
            </a:endParaRPr>
          </a:p>
        </p:txBody>
      </p:sp>
      <p:pic>
        <p:nvPicPr>
          <p:cNvPr id="589" name="Google Shape;589;g2c46ccb187e_0_13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90" name="Google Shape;590;g2c46ccb187e_0_13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c50031518f_1_16"/>
          <p:cNvSpPr txBox="1"/>
          <p:nvPr>
            <p:ph type="ctrTitle"/>
          </p:nvPr>
        </p:nvSpPr>
        <p:spPr>
          <a:xfrm>
            <a:off x="796325" y="447100"/>
            <a:ext cx="11239800" cy="661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OWASP top 10 most critical web application security risks</a:t>
            </a:r>
            <a:endParaRPr/>
          </a:p>
        </p:txBody>
      </p:sp>
      <p:pic>
        <p:nvPicPr>
          <p:cNvPr id="596" name="Google Shape;596;g2c50031518f_1_16"/>
          <p:cNvPicPr preferRelativeResize="0"/>
          <p:nvPr/>
        </p:nvPicPr>
        <p:blipFill rotWithShape="1">
          <a:blip r:embed="rId3">
            <a:alphaModFix/>
          </a:blip>
          <a:srcRect b="0" l="0" r="0" t="0"/>
          <a:stretch/>
        </p:blipFill>
        <p:spPr>
          <a:xfrm>
            <a:off x="1197425" y="1102750"/>
            <a:ext cx="9551974" cy="5226575"/>
          </a:xfrm>
          <a:prstGeom prst="rect">
            <a:avLst/>
          </a:prstGeom>
          <a:noFill/>
          <a:ln>
            <a:noFill/>
          </a:ln>
        </p:spPr>
      </p:pic>
      <p:sp>
        <p:nvSpPr>
          <p:cNvPr id="597" name="Google Shape;597;g2c50031518f_1_16"/>
          <p:cNvSpPr txBox="1"/>
          <p:nvPr/>
        </p:nvSpPr>
        <p:spPr>
          <a:xfrm>
            <a:off x="731100" y="6050625"/>
            <a:ext cx="544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OWASP Top 10:2024:</a:t>
            </a:r>
            <a:r>
              <a:rPr b="0" i="0" lang="en-US" sz="1600" u="none" cap="none" strike="noStrike">
                <a:solidFill>
                  <a:schemeClr val="dk1"/>
                </a:solidFill>
                <a:latin typeface="Century Gothic"/>
                <a:ea typeface="Century Gothic"/>
                <a:cs typeface="Century Gothic"/>
                <a:sym typeface="Century Gothic"/>
              </a:rPr>
              <a:t> </a:t>
            </a:r>
            <a:r>
              <a:rPr b="0" i="0" lang="en-US" sz="1600" u="sng" cap="none" strike="noStrike">
                <a:solidFill>
                  <a:schemeClr val="hlink"/>
                </a:solidFill>
                <a:latin typeface="Century Gothic"/>
                <a:ea typeface="Century Gothic"/>
                <a:cs typeface="Century Gothic"/>
                <a:sym typeface="Century Gothic"/>
                <a:hlinkClick r:id="rId4"/>
              </a:rPr>
              <a:t>https://www.owasptopten.org</a:t>
            </a:r>
            <a:r>
              <a:rPr b="0" i="0" lang="en-US" sz="1600" u="none" cap="none" strike="noStrike">
                <a:solidFill>
                  <a:schemeClr val="dk1"/>
                </a:solidFill>
                <a:latin typeface="Century Gothic"/>
                <a:ea typeface="Century Gothic"/>
                <a:cs typeface="Century Gothic"/>
                <a:sym typeface="Century Gothic"/>
              </a:rPr>
              <a:t> </a:t>
            </a:r>
            <a:endParaRPr b="0" i="0" sz="1600" u="none" cap="none" strike="noStrike">
              <a:solidFill>
                <a:schemeClr val="dk1"/>
              </a:solidFill>
              <a:latin typeface="Century Gothic"/>
              <a:ea typeface="Century Gothic"/>
              <a:cs typeface="Century Gothic"/>
              <a:sym typeface="Century Gothic"/>
            </a:endParaRPr>
          </a:p>
        </p:txBody>
      </p:sp>
      <p:pic>
        <p:nvPicPr>
          <p:cNvPr id="598" name="Google Shape;598;g2c50031518f_1_16"/>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99" name="Google Shape;599;g2c50031518f_1_16"/>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erson raising his hand" id="604" name="Google Shape;604;p2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605" name="Google Shape;605;p2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Course progress</a:t>
            </a:r>
            <a:endParaRPr/>
          </a:p>
        </p:txBody>
      </p:sp>
      <p:sp>
        <p:nvSpPr>
          <p:cNvPr id="606" name="Google Shape;606;p28"/>
          <p:cNvSpPr txBox="1"/>
          <p:nvPr>
            <p:ph idx="1" type="body"/>
          </p:nvPr>
        </p:nvSpPr>
        <p:spPr>
          <a:xfrm>
            <a:off x="824242" y="159707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607" name="Google Shape;607;p2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Maritime Cybersecurity Risk Profile</a:t>
            </a:r>
            <a:endParaRPr/>
          </a:p>
        </p:txBody>
      </p:sp>
      <p:sp>
        <p:nvSpPr>
          <p:cNvPr id="608" name="Google Shape;608;p28"/>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609" name="Google Shape;609;p2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Web Security</a:t>
            </a:r>
            <a:endParaRPr/>
          </a:p>
        </p:txBody>
      </p:sp>
      <p:sp>
        <p:nvSpPr>
          <p:cNvPr id="610" name="Google Shape;610;p28"/>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a:t>o3.</a:t>
            </a:r>
            <a:endParaRPr/>
          </a:p>
        </p:txBody>
      </p:sp>
      <p:sp>
        <p:nvSpPr>
          <p:cNvPr id="611" name="Google Shape;611;p28"/>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12" name="Google Shape;612;p2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13" name="Google Shape;613;p28"/>
          <p:cNvGrpSpPr/>
          <p:nvPr/>
        </p:nvGrpSpPr>
        <p:grpSpPr>
          <a:xfrm>
            <a:off x="7370364" y="-23539"/>
            <a:ext cx="2562565" cy="6885155"/>
            <a:chOff x="7370364" y="-23539"/>
            <a:chExt cx="2562565" cy="6885155"/>
          </a:xfrm>
        </p:grpSpPr>
        <p:pic>
          <p:nvPicPr>
            <p:cNvPr id="614" name="Google Shape;614;p2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15" name="Google Shape;615;p2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16" name="Google Shape;616;p28"/>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17" name="Google Shape;617;p28"/>
          <p:cNvSpPr txBox="1"/>
          <p:nvPr>
            <p:ph idx="7" type="body"/>
          </p:nvPr>
        </p:nvSpPr>
        <p:spPr>
          <a:xfrm>
            <a:off x="1576188" y="3125548"/>
            <a:ext cx="5885100" cy="4473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Windows Security</a:t>
            </a:r>
            <a:r>
              <a:rPr lang="en-US">
                <a:highlight>
                  <a:srgbClr val="FFFF00"/>
                </a:highlight>
              </a:rPr>
              <a:t> </a:t>
            </a:r>
            <a:endParaRPr>
              <a:highlight>
                <a:srgbClr val="FFFF00"/>
              </a:highlight>
            </a:endParaRPr>
          </a:p>
        </p:txBody>
      </p:sp>
      <p:sp>
        <p:nvSpPr>
          <p:cNvPr id="618" name="Google Shape;618;p28"/>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19" name="Google Shape;619;p28"/>
          <p:cNvSpPr txBox="1"/>
          <p:nvPr>
            <p:ph idx="9" type="body"/>
          </p:nvPr>
        </p:nvSpPr>
        <p:spPr>
          <a:xfrm>
            <a:off x="1576200" y="3786948"/>
            <a:ext cx="5885100" cy="3651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Penetration Testing</a:t>
            </a:r>
            <a:endParaRPr>
              <a:highlight>
                <a:schemeClr val="lt1"/>
              </a:highlight>
            </a:endParaRPr>
          </a:p>
        </p:txBody>
      </p:sp>
      <p:pic>
        <p:nvPicPr>
          <p:cNvPr id="620" name="Google Shape;620;p2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c46ccb187e_0_10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26" name="Google Shape;626;g2c46ccb187e_0_108"/>
          <p:cNvSpPr txBox="1"/>
          <p:nvPr/>
        </p:nvSpPr>
        <p:spPr>
          <a:xfrm>
            <a:off x="855625" y="1108600"/>
            <a:ext cx="10882200" cy="567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Understanding AppLocker: Enhancing Windows Security</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Definition: AppLocker is a feature in Windows that helps you control which applications and files users can run. It includes executable files, scripts, Windows Installer files, DLLs, and packaged apps.</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Purpose: Designed to increase the security of your organization by only allowing trusted applications to run, significantly reducing the risk of malware and unauthorized software usage.</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Evolution: Successor to Software Restriction Policies (SRP), offering more granular control and easier management.</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The Significance of AppLocker in Modern Security Practices</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Beyond Antivirus: Explains the limitations of traditional antivirus solutions in detecting new or modified malware and how AppLocker provides an additional layer of defense.</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Proactive Control: AppLocker's whitelist approach ensures that only approved applications can execute, preventing the execution of unknown or malicious software.</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Security Strategy: Integrates with the overall security strategy to provide comprehensive protection against complex cyber threats.</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highlight>
                <a:srgbClr val="FFFF00"/>
              </a:highlight>
              <a:latin typeface="Century Gothic"/>
              <a:ea typeface="Century Gothic"/>
              <a:cs typeface="Century Gothic"/>
              <a:sym typeface="Century Gothic"/>
            </a:endParaRPr>
          </a:p>
        </p:txBody>
      </p:sp>
      <p:pic>
        <p:nvPicPr>
          <p:cNvPr id="627" name="Google Shape;627;g2c46ccb187e_0_10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28" name="Google Shape;628;g2c46ccb187e_0_10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1f4d124a910_0_0"/>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34" name="Google Shape;634;g1f4d124a910_0_0"/>
          <p:cNvSpPr txBox="1"/>
          <p:nvPr/>
        </p:nvSpPr>
        <p:spPr>
          <a:xfrm>
            <a:off x="665625" y="1192050"/>
            <a:ext cx="4639200" cy="314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Key Features and Capabilities of AppLocker</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Flexible Rule Creation:</a:t>
            </a:r>
            <a:r>
              <a:rPr b="0" i="0" lang="en-US" sz="1100" u="none" cap="none" strike="noStrike">
                <a:solidFill>
                  <a:schemeClr val="dk1"/>
                </a:solidFill>
                <a:latin typeface="Arial"/>
                <a:ea typeface="Arial"/>
                <a:cs typeface="Arial"/>
                <a:sym typeface="Arial"/>
              </a:rPr>
              <a:t> Allows the creation of rules based on file attributes like publisher name, file hash, and path. Enables precise control over application execution.</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User and Group Targeting:</a:t>
            </a:r>
            <a:r>
              <a:rPr b="0" i="0" lang="en-US" sz="1100" u="none" cap="none" strike="noStrike">
                <a:solidFill>
                  <a:schemeClr val="dk1"/>
                </a:solidFill>
                <a:latin typeface="Arial"/>
                <a:ea typeface="Arial"/>
                <a:cs typeface="Arial"/>
                <a:sym typeface="Arial"/>
              </a:rPr>
              <a:t> Rules can be applied universally or tailored for specific users or groups, enhancing security without hindering productivity.</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Audit and Enforcement Modes:</a:t>
            </a:r>
            <a:r>
              <a:rPr b="0" i="0" lang="en-US" sz="1100" u="none" cap="none" strike="noStrike">
                <a:solidFill>
                  <a:schemeClr val="dk1"/>
                </a:solidFill>
                <a:latin typeface="Arial"/>
                <a:ea typeface="Arial"/>
                <a:cs typeface="Arial"/>
                <a:sym typeface="Arial"/>
              </a:rPr>
              <a:t> Supports testing AppLocker rules in a real-world scenario without impacting user operations, through audit-only mode before full enforcement.</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Automated Rule Management:</a:t>
            </a:r>
            <a:r>
              <a:rPr b="0" i="0" lang="en-US" sz="1100" u="none" cap="none" strike="noStrike">
                <a:solidFill>
                  <a:schemeClr val="dk1"/>
                </a:solidFill>
                <a:latin typeface="Arial"/>
                <a:ea typeface="Arial"/>
                <a:cs typeface="Arial"/>
                <a:sym typeface="Arial"/>
              </a:rPr>
              <a:t> Utilizes PowerShell cmdlets for creating, managing, and troubleshooting AppLocker rules, streamlining administrative tasks.</a:t>
            </a:r>
            <a:endParaRPr b="0" i="0" sz="1600" u="none" cap="none" strike="noStrike">
              <a:solidFill>
                <a:schemeClr val="dk1"/>
              </a:solidFill>
              <a:latin typeface="Century Gothic"/>
              <a:ea typeface="Century Gothic"/>
              <a:cs typeface="Century Gothic"/>
              <a:sym typeface="Century Gothic"/>
            </a:endParaRPr>
          </a:p>
        </p:txBody>
      </p:sp>
      <p:pic>
        <p:nvPicPr>
          <p:cNvPr id="635" name="Google Shape;635;g1f4d124a910_0_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36" name="Google Shape;636;g1f4d124a910_0_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37" name="Google Shape;637;g1f4d124a910_0_0"/>
          <p:cNvPicPr preferRelativeResize="0"/>
          <p:nvPr/>
        </p:nvPicPr>
        <p:blipFill rotWithShape="1">
          <a:blip r:embed="rId4">
            <a:alphaModFix/>
          </a:blip>
          <a:srcRect b="0" l="0" r="0" t="0"/>
          <a:stretch/>
        </p:blipFill>
        <p:spPr>
          <a:xfrm>
            <a:off x="5457225" y="1261001"/>
            <a:ext cx="6004575" cy="4218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1f4d124a910_0_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43" name="Google Shape;643;g1f4d124a910_0_8"/>
          <p:cNvSpPr txBox="1"/>
          <p:nvPr/>
        </p:nvSpPr>
        <p:spPr>
          <a:xfrm>
            <a:off x="900875" y="1192050"/>
            <a:ext cx="10882200" cy="270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Rules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Approach:</a:t>
            </a:r>
            <a:r>
              <a:rPr b="0" i="0" lang="en-US" sz="1100" u="none" cap="none" strike="noStrike">
                <a:solidFill>
                  <a:schemeClr val="dk1"/>
                </a:solidFill>
                <a:latin typeface="Arial"/>
                <a:ea typeface="Arial"/>
                <a:cs typeface="Arial"/>
                <a:sym typeface="Arial"/>
              </a:rPr>
              <a:t> Start by identifying and approving known, trusted applications. Implement default rules to ensure system functionality.</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Rule Types:</a:t>
            </a:r>
            <a:r>
              <a:rPr b="0" i="0" lang="en-US" sz="1100" u="none" cap="none" strike="noStrike">
                <a:solidFill>
                  <a:schemeClr val="dk1"/>
                </a:solidFill>
                <a:latin typeface="Arial"/>
                <a:ea typeface="Arial"/>
                <a:cs typeface="Arial"/>
                <a:sym typeface="Arial"/>
              </a:rPr>
              <a:t> Overview of the different rule types (Executable, Script, Installer, Packaged App, DLL) and their purposes.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Default Rules:</a:t>
            </a:r>
            <a:r>
              <a:rPr b="0" i="0" lang="en-US" sz="1100" u="none" cap="none" strike="noStrike">
                <a:solidFill>
                  <a:schemeClr val="dk1"/>
                </a:solidFill>
                <a:latin typeface="Arial"/>
                <a:ea typeface="Arial"/>
                <a:cs typeface="Arial"/>
                <a:sym typeface="Arial"/>
              </a:rPr>
              <a:t> Importance of default rules for allowing essential Windows operations and ensuring that administrators can run all applications.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Types</a:t>
            </a:r>
            <a:endParaRPr b="1"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Publisher Rules:</a:t>
            </a:r>
            <a:r>
              <a:rPr b="0" i="0" lang="en-US" sz="1100" u="none" cap="none" strike="noStrike">
                <a:solidFill>
                  <a:schemeClr val="dk1"/>
                </a:solidFill>
                <a:latin typeface="Arial"/>
                <a:ea typeface="Arial"/>
                <a:cs typeface="Arial"/>
                <a:sym typeface="Arial"/>
              </a:rPr>
              <a:t> Based on digital signatures to verify an application’s authenticity. Ideal for commonly updated applications as it remains valid across updates.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Path Rules:</a:t>
            </a:r>
            <a:r>
              <a:rPr b="0" i="0" lang="en-US" sz="1100" u="none" cap="none" strike="noStrike">
                <a:solidFill>
                  <a:schemeClr val="dk1"/>
                </a:solidFill>
                <a:latin typeface="Arial"/>
                <a:ea typeface="Arial"/>
                <a:cs typeface="Arial"/>
                <a:sym typeface="Arial"/>
              </a:rPr>
              <a:t> Specify directories or paths from which applications can run. Useful for controlling access to applications stored in known locations.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File Hash Rules:</a:t>
            </a:r>
            <a:r>
              <a:rPr b="0" i="0" lang="en-US" sz="1100" u="none" cap="none" strike="noStrike">
                <a:solidFill>
                  <a:schemeClr val="dk1"/>
                </a:solidFill>
                <a:latin typeface="Arial"/>
                <a:ea typeface="Arial"/>
                <a:cs typeface="Arial"/>
                <a:sym typeface="Arial"/>
              </a:rPr>
              <a:t> Utilize cryptographic hashes to uniquely identify files. Best for applications that seldom change, as any update requires rehashing</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1" i="0" sz="1600" u="none" cap="none" strike="noStrike">
              <a:solidFill>
                <a:schemeClr val="dk1"/>
              </a:solidFill>
              <a:latin typeface="Century Gothic"/>
              <a:ea typeface="Century Gothic"/>
              <a:cs typeface="Century Gothic"/>
              <a:sym typeface="Century Gothic"/>
            </a:endParaRPr>
          </a:p>
        </p:txBody>
      </p:sp>
      <p:pic>
        <p:nvPicPr>
          <p:cNvPr id="644" name="Google Shape;644;g1f4d124a910_0_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45" name="Google Shape;645;g1f4d124a910_0_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46" name="Google Shape;646;g1f4d124a910_0_8"/>
          <p:cNvPicPr preferRelativeResize="0"/>
          <p:nvPr/>
        </p:nvPicPr>
        <p:blipFill rotWithShape="1">
          <a:blip r:embed="rId4">
            <a:alphaModFix/>
          </a:blip>
          <a:srcRect b="0" l="0" r="0" t="0"/>
          <a:stretch/>
        </p:blipFill>
        <p:spPr>
          <a:xfrm>
            <a:off x="1230950" y="3851050"/>
            <a:ext cx="10463744" cy="24830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1f4d124a910_0_16"/>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52" name="Google Shape;652;g1f4d124a910_0_16"/>
          <p:cNvSpPr txBox="1"/>
          <p:nvPr/>
        </p:nvSpPr>
        <p:spPr>
          <a:xfrm>
            <a:off x="891825" y="1373000"/>
            <a:ext cx="10882200" cy="3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Managing AppLocker</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Enforce vs. Audit Only:</a:t>
            </a:r>
            <a:r>
              <a:rPr b="0" i="0" lang="en-US" sz="1100" u="none" cap="none" strike="noStrike">
                <a:solidFill>
                  <a:schemeClr val="dk1"/>
                </a:solidFill>
                <a:latin typeface="Arial"/>
                <a:ea typeface="Arial"/>
                <a:cs typeface="Arial"/>
                <a:sym typeface="Arial"/>
              </a:rPr>
              <a:t> The importance of starting with Audit Only mode to assess the impact of rules before enforcing them, minimizing disruption.</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Exceptions:</a:t>
            </a:r>
            <a:r>
              <a:rPr b="0" i="0" lang="en-US" sz="1100" u="none" cap="none" strike="noStrike">
                <a:solidFill>
                  <a:schemeClr val="dk1"/>
                </a:solidFill>
                <a:latin typeface="Arial"/>
                <a:ea typeface="Arial"/>
                <a:cs typeface="Arial"/>
                <a:sym typeface="Arial"/>
              </a:rPr>
              <a:t> How to define exceptions within rules to allow specific applications while broadly blocking others, offering nuanced control.</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Wizards:</a:t>
            </a:r>
            <a:r>
              <a:rPr b="0" i="0" lang="en-US" sz="1100" u="none" cap="none" strike="noStrike">
                <a:solidFill>
                  <a:schemeClr val="dk1"/>
                </a:solidFill>
                <a:latin typeface="Arial"/>
                <a:ea typeface="Arial"/>
                <a:cs typeface="Arial"/>
                <a:sym typeface="Arial"/>
              </a:rPr>
              <a:t> Utilizing AppLocker's built-in wizards for rule creation simplifies the process of setting up rules for different application types</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Deploying AppLocker</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Rule Priority:</a:t>
            </a:r>
            <a:r>
              <a:rPr b="0" i="0" lang="en-US" sz="1100" u="none" cap="none" strike="noStrike">
                <a:solidFill>
                  <a:schemeClr val="dk1"/>
                </a:solidFill>
                <a:latin typeface="Arial"/>
                <a:ea typeface="Arial"/>
                <a:cs typeface="Arial"/>
                <a:sym typeface="Arial"/>
              </a:rPr>
              <a:t> Understanding the precedence of deny over allow actions and how exceptions can refine access controls.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Regular Updates:</a:t>
            </a:r>
            <a:r>
              <a:rPr b="0" i="0" lang="en-US" sz="1100" u="none" cap="none" strike="noStrike">
                <a:solidFill>
                  <a:schemeClr val="dk1"/>
                </a:solidFill>
                <a:latin typeface="Arial"/>
                <a:ea typeface="Arial"/>
                <a:cs typeface="Arial"/>
                <a:sym typeface="Arial"/>
              </a:rPr>
              <a:t> The necessity of updating rules following application updates, especially for hash-based rules.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Comprehensive Coverage:</a:t>
            </a:r>
            <a:r>
              <a:rPr b="0" i="0" lang="en-US" sz="1100" u="none" cap="none" strike="noStrike">
                <a:solidFill>
                  <a:schemeClr val="dk1"/>
                </a:solidFill>
                <a:latin typeface="Arial"/>
                <a:ea typeface="Arial"/>
                <a:cs typeface="Arial"/>
                <a:sym typeface="Arial"/>
              </a:rPr>
              <a:t> Ensuring all executable types are covered by AppLocker rules to prevent unauthorized execution.</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53" name="Google Shape;653;g1f4d124a910_0_1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54" name="Google Shape;654;g1f4d124a910_0_16"/>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CSP Training Logistic: </a:t>
            </a:r>
            <a:r>
              <a:rPr lang="en-US">
                <a:highlight>
                  <a:schemeClr val="lt1"/>
                </a:highlight>
              </a:rPr>
              <a:t>When-Where-How</a:t>
            </a:r>
            <a:endParaRPr>
              <a:highlight>
                <a:schemeClr val="lt1"/>
              </a:highlight>
            </a:endParaRPr>
          </a:p>
        </p:txBody>
      </p:sp>
      <p:sp>
        <p:nvSpPr>
          <p:cNvPr id="242" name="Google Shape;242;p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WHEN</a:t>
            </a:r>
            <a:endParaRPr/>
          </a:p>
        </p:txBody>
      </p:sp>
      <p:pic>
        <p:nvPicPr>
          <p:cNvPr descr="Abacus" id="243" name="Google Shape;243;p4"/>
          <p:cNvPicPr preferRelativeResize="0"/>
          <p:nvPr>
            <p:ph idx="2" type="pic"/>
          </p:nvPr>
        </p:nvPicPr>
        <p:blipFill rotWithShape="1">
          <a:blip r:embed="rId3">
            <a:alphaModFix/>
          </a:blip>
          <a:srcRect b="4500" l="0" r="0" t="4502"/>
          <a:stretch/>
        </p:blipFill>
        <p:spPr>
          <a:xfrm>
            <a:off x="2239419" y="2833688"/>
            <a:ext cx="1005840" cy="914400"/>
          </a:xfrm>
          <a:prstGeom prst="rect">
            <a:avLst/>
          </a:prstGeom>
          <a:noFill/>
          <a:ln>
            <a:noFill/>
          </a:ln>
        </p:spPr>
      </p:pic>
      <p:sp>
        <p:nvSpPr>
          <p:cNvPr id="244" name="Google Shape;244;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Time schedule: September 2024</a:t>
            </a:r>
            <a:endParaRPr/>
          </a:p>
        </p:txBody>
      </p:sp>
      <p:sp>
        <p:nvSpPr>
          <p:cNvPr id="245" name="Google Shape;245;p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WHERE</a:t>
            </a:r>
            <a:endParaRPr/>
          </a:p>
        </p:txBody>
      </p:sp>
      <p:pic>
        <p:nvPicPr>
          <p:cNvPr descr="3d Glasses" id="246" name="Google Shape;246;p4"/>
          <p:cNvPicPr preferRelativeResize="0"/>
          <p:nvPr>
            <p:ph idx="5" type="pic"/>
          </p:nvPr>
        </p:nvPicPr>
        <p:blipFill rotWithShape="1">
          <a:blip r:embed="rId4">
            <a:alphaModFix/>
          </a:blip>
          <a:srcRect b="4573" l="0" r="0" t="4573"/>
          <a:stretch/>
        </p:blipFill>
        <p:spPr>
          <a:xfrm>
            <a:off x="5572159" y="2954840"/>
            <a:ext cx="1005840" cy="914400"/>
          </a:xfrm>
          <a:prstGeom prst="rect">
            <a:avLst/>
          </a:prstGeom>
          <a:noFill/>
          <a:ln>
            <a:noFill/>
          </a:ln>
        </p:spPr>
      </p:pic>
      <p:sp>
        <p:nvSpPr>
          <p:cNvPr id="247" name="Google Shape;247;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ONSITE-Piraeus_Greece</a:t>
            </a:r>
            <a:endParaRPr/>
          </a:p>
        </p:txBody>
      </p:sp>
      <p:sp>
        <p:nvSpPr>
          <p:cNvPr id="248" name="Google Shape;248;p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HOW</a:t>
            </a:r>
            <a:endParaRPr/>
          </a:p>
        </p:txBody>
      </p:sp>
      <p:pic>
        <p:nvPicPr>
          <p:cNvPr descr="Circuit" id="249" name="Google Shape;249;p4"/>
          <p:cNvPicPr preferRelativeResize="0"/>
          <p:nvPr>
            <p:ph idx="8" type="pic"/>
          </p:nvPr>
        </p:nvPicPr>
        <p:blipFill rotWithShape="1">
          <a:blip r:embed="rId5">
            <a:alphaModFix/>
          </a:blip>
          <a:srcRect b="4500" l="0" r="0" t="4502"/>
          <a:stretch/>
        </p:blipFill>
        <p:spPr>
          <a:xfrm>
            <a:off x="8916470" y="2833688"/>
            <a:ext cx="1005840" cy="914400"/>
          </a:xfrm>
          <a:prstGeom prst="rect">
            <a:avLst/>
          </a:prstGeom>
          <a:noFill/>
          <a:ln>
            <a:noFill/>
          </a:ln>
        </p:spPr>
      </p:pic>
      <p:sp>
        <p:nvSpPr>
          <p:cNvPr id="250" name="Google Shape;250;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Hands on Training</a:t>
            </a:r>
            <a:endParaRPr/>
          </a:p>
        </p:txBody>
      </p:sp>
      <p:sp>
        <p:nvSpPr>
          <p:cNvPr id="251" name="Google Shape;251;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252" name="Google Shape;252;p4"/>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1f4d124a910_0_40"/>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60" name="Google Shape;660;g1f4d124a910_0_40"/>
          <p:cNvSpPr txBox="1"/>
          <p:nvPr/>
        </p:nvSpPr>
        <p:spPr>
          <a:xfrm>
            <a:off x="891825" y="1373000"/>
            <a:ext cx="10882200" cy="142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AppLocker default rules </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61" name="Google Shape;661;g1f4d124a910_0_4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62" name="Google Shape;662;g1f4d124a910_0_4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63" name="Google Shape;663;g1f4d124a910_0_40"/>
          <p:cNvPicPr preferRelativeResize="0"/>
          <p:nvPr/>
        </p:nvPicPr>
        <p:blipFill rotWithShape="1">
          <a:blip r:embed="rId4">
            <a:alphaModFix/>
          </a:blip>
          <a:srcRect b="0" l="0" r="0" t="0"/>
          <a:stretch/>
        </p:blipFill>
        <p:spPr>
          <a:xfrm>
            <a:off x="152400" y="2951600"/>
            <a:ext cx="11887201" cy="22868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1f4d124a910_0_51"/>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69" name="Google Shape;669;g1f4d124a910_0_51"/>
          <p:cNvSpPr txBox="1"/>
          <p:nvPr/>
        </p:nvSpPr>
        <p:spPr>
          <a:xfrm>
            <a:off x="891825" y="1373000"/>
            <a:ext cx="10882200" cy="4184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Addressing AppLocker Challenges in Maritime Settings</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Network Connectivity:</a:t>
            </a:r>
            <a:r>
              <a:rPr b="0" i="0" lang="en-US" sz="1100" u="none" cap="none" strike="noStrike">
                <a:solidFill>
                  <a:schemeClr val="dk1"/>
                </a:solidFill>
                <a:latin typeface="Arial"/>
                <a:ea typeface="Arial"/>
                <a:cs typeface="Arial"/>
                <a:sym typeface="Arial"/>
              </a:rPr>
              <a:t> Strategies for managing AppLocker rules in environments with intermittent connectivity, such as ships at sea.</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Limited IT Resources:</a:t>
            </a:r>
            <a:r>
              <a:rPr b="0" i="0" lang="en-US" sz="1100" u="none" cap="none" strike="noStrike">
                <a:solidFill>
                  <a:schemeClr val="dk1"/>
                </a:solidFill>
                <a:latin typeface="Arial"/>
                <a:ea typeface="Arial"/>
                <a:cs typeface="Arial"/>
                <a:sym typeface="Arial"/>
              </a:rPr>
              <a:t> Solutions for deploying and managing AppLocker with minimal on-board IT support, leveraging remote management tools.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Maritime Software Compatibility:</a:t>
            </a:r>
            <a:r>
              <a:rPr b="0" i="0" lang="en-US" sz="1100" u="none" cap="none" strike="noStrike">
                <a:solidFill>
                  <a:schemeClr val="dk1"/>
                </a:solidFill>
                <a:latin typeface="Arial"/>
                <a:ea typeface="Arial"/>
                <a:cs typeface="Arial"/>
                <a:sym typeface="Arial"/>
              </a:rPr>
              <a:t> Ensuring essential maritime navigation and operation software are whitelisted and unaffected by AppLocker policies.</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Enhancing Maritime Security Through Application Control</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Layered Defense:</a:t>
            </a:r>
            <a:r>
              <a:rPr b="0" i="0" lang="en-US" sz="1100" u="none" cap="none" strike="noStrike">
                <a:solidFill>
                  <a:schemeClr val="dk1"/>
                </a:solidFill>
                <a:latin typeface="Arial"/>
                <a:ea typeface="Arial"/>
                <a:cs typeface="Arial"/>
                <a:sym typeface="Arial"/>
              </a:rPr>
              <a:t> The role of AppLocker in protecting maritime operational technology (OT) and information technology (IT) systems from unauthorized software and malware.</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Compliance and Regulation:</a:t>
            </a:r>
            <a:r>
              <a:rPr b="0" i="0" lang="en-US" sz="1100" u="none" cap="none" strike="noStrike">
                <a:solidFill>
                  <a:schemeClr val="dk1"/>
                </a:solidFill>
                <a:latin typeface="Arial"/>
                <a:ea typeface="Arial"/>
                <a:cs typeface="Arial"/>
                <a:sym typeface="Arial"/>
              </a:rPr>
              <a:t> Assisting maritime organizations in complying with international maritime cybersecurity standards and regulations by controlling application execution.</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Scenario Planning:</a:t>
            </a:r>
            <a:r>
              <a:rPr b="0" i="0" lang="en-US" sz="1100" u="none" cap="none" strike="noStrike">
                <a:solidFill>
                  <a:schemeClr val="dk1"/>
                </a:solidFill>
                <a:latin typeface="Arial"/>
                <a:ea typeface="Arial"/>
                <a:cs typeface="Arial"/>
                <a:sym typeface="Arial"/>
              </a:rPr>
              <a:t> Preparing for and mitigating cybersecurity incidents in maritime environments by restricting application execution to a vetted list.</a:t>
            </a:r>
            <a:endParaRPr b="0" i="0" sz="1100" u="none" cap="none" strike="noStrike">
              <a:solidFill>
                <a:schemeClr val="dk1"/>
              </a:solidFill>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70" name="Google Shape;670;g1f4d124a910_0_51"/>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71" name="Google Shape;671;g1f4d124a910_0_5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1f4d124a910_0_70"/>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sp>
        <p:nvSpPr>
          <p:cNvPr id="677" name="Google Shape;677;g1f4d124a910_0_70"/>
          <p:cNvSpPr txBox="1"/>
          <p:nvPr/>
        </p:nvSpPr>
        <p:spPr>
          <a:xfrm>
            <a:off x="891825" y="1373000"/>
            <a:ext cx="10882200" cy="476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Deploying AppLocker on Vessels and at Port Facilities</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Custom Rule Sets for Vessels:</a:t>
            </a:r>
            <a:r>
              <a:rPr b="0" i="0" lang="en-US" sz="1100" u="none" cap="none" strike="noStrike">
                <a:solidFill>
                  <a:schemeClr val="dk1"/>
                </a:solidFill>
                <a:latin typeface="Arial"/>
                <a:ea typeface="Arial"/>
                <a:cs typeface="Arial"/>
                <a:sym typeface="Arial"/>
              </a:rPr>
              <a:t> Developing AppLocker policies tailored to the specific software ecosystems of different classes of vessels.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Port Facility Considerations:</a:t>
            </a:r>
            <a:r>
              <a:rPr b="0" i="0" lang="en-US" sz="1100" u="none" cap="none" strike="noStrike">
                <a:solidFill>
                  <a:schemeClr val="dk1"/>
                </a:solidFill>
                <a:latin typeface="Arial"/>
                <a:ea typeface="Arial"/>
                <a:cs typeface="Arial"/>
                <a:sym typeface="Arial"/>
              </a:rPr>
              <a:t> Implementing AppLocker in port IT systems to protect against threats from USB drives and other removable media used in logistics and cargo management.</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Training Crew and Staff:</a:t>
            </a:r>
            <a:r>
              <a:rPr b="0" i="0" lang="en-US" sz="1100" u="none" cap="none" strike="noStrike">
                <a:solidFill>
                  <a:schemeClr val="dk1"/>
                </a:solidFill>
                <a:latin typeface="Arial"/>
                <a:ea typeface="Arial"/>
                <a:cs typeface="Arial"/>
                <a:sym typeface="Arial"/>
              </a:rPr>
              <a:t> Importance of training maritime personnel on the reasons behind and the practices of application control to ensure compliance and minimize operational disruptions.</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Advanced AppLocker Strategies for Maritime Operations</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Proactive Protection:</a:t>
            </a:r>
            <a:r>
              <a:rPr b="0" i="0" lang="en-US" sz="1100" u="none" cap="none" strike="noStrike">
                <a:solidFill>
                  <a:schemeClr val="dk1"/>
                </a:solidFill>
                <a:latin typeface="Arial"/>
                <a:ea typeface="Arial"/>
                <a:cs typeface="Arial"/>
                <a:sym typeface="Arial"/>
              </a:rPr>
              <a:t> Emphasizing the role of AppLocker in preemptively securing maritime IT and OT environments against unauthorized applications and potential malware.</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Adaptability:</a:t>
            </a:r>
            <a:r>
              <a:rPr b="0" i="0" lang="en-US" sz="1100" u="none" cap="none" strike="noStrike">
                <a:solidFill>
                  <a:schemeClr val="dk1"/>
                </a:solidFill>
                <a:latin typeface="Arial"/>
                <a:ea typeface="Arial"/>
                <a:cs typeface="Arial"/>
                <a:sym typeface="Arial"/>
              </a:rPr>
              <a:t> The importance of maintaining adaptable and up-to-date AppLocker policies to reflect the dynamic nature of maritime operations and software landscapes.</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Security Culture:</a:t>
            </a:r>
            <a:r>
              <a:rPr b="0" i="0" lang="en-US" sz="1100" u="none" cap="none" strike="noStrike">
                <a:solidFill>
                  <a:schemeClr val="dk1"/>
                </a:solidFill>
                <a:latin typeface="Arial"/>
                <a:ea typeface="Arial"/>
                <a:cs typeface="Arial"/>
                <a:sym typeface="Arial"/>
              </a:rPr>
              <a:t> The critical role of fostering a security-aware culture among maritime personnel, supported by tools like AppLocker to enforce cybersecurity best practices.</a:t>
            </a:r>
            <a:endParaRPr b="1" i="0" sz="1100" u="none" cap="none" strike="noStrike">
              <a:solidFill>
                <a:schemeClr val="dk1"/>
              </a:solidFill>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78" name="Google Shape;678;g1f4d124a910_0_7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79" name="Google Shape;679;g1f4d124a910_0_7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f4d124a910_0_62"/>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Windows security</a:t>
            </a:r>
            <a:r>
              <a:rPr lang="en-US">
                <a:highlight>
                  <a:srgbClr val="FFFF00"/>
                </a:highlight>
              </a:rPr>
              <a:t> </a:t>
            </a:r>
            <a:endParaRPr>
              <a:highlight>
                <a:srgbClr val="FFFF00"/>
              </a:highlight>
            </a:endParaRPr>
          </a:p>
        </p:txBody>
      </p:sp>
      <p:pic>
        <p:nvPicPr>
          <p:cNvPr id="685" name="Google Shape;685;g1f4d124a910_0_6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86" name="Google Shape;686;g1f4d124a910_0_6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87" name="Google Shape;687;g1f4d124a910_0_62"/>
          <p:cNvPicPr preferRelativeResize="0"/>
          <p:nvPr/>
        </p:nvPicPr>
        <p:blipFill rotWithShape="1">
          <a:blip r:embed="rId4">
            <a:alphaModFix/>
          </a:blip>
          <a:srcRect b="0" l="0" r="0" t="0"/>
          <a:stretch/>
        </p:blipFill>
        <p:spPr>
          <a:xfrm>
            <a:off x="152400" y="1260997"/>
            <a:ext cx="11409072" cy="487737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person raising his hand" id="692" name="Google Shape;692;g2c4a8f52a91_0_5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693" name="Google Shape;693;g2c4a8f52a91_0_58"/>
          <p:cNvSpPr txBox="1"/>
          <p:nvPr>
            <p:ph type="ctrTitle"/>
          </p:nvPr>
        </p:nvSpPr>
        <p:spPr>
          <a:xfrm>
            <a:off x="796322"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Course progress</a:t>
            </a:r>
            <a:endParaRPr/>
          </a:p>
        </p:txBody>
      </p:sp>
      <p:sp>
        <p:nvSpPr>
          <p:cNvPr id="694" name="Google Shape;694;g2c4a8f52a91_0_58"/>
          <p:cNvSpPr txBox="1"/>
          <p:nvPr>
            <p:ph idx="1" type="body"/>
          </p:nvPr>
        </p:nvSpPr>
        <p:spPr>
          <a:xfrm>
            <a:off x="824242" y="159707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695" name="Google Shape;695;g2c4a8f52a91_0_58"/>
          <p:cNvSpPr txBox="1"/>
          <p:nvPr>
            <p:ph idx="3" type="body"/>
          </p:nvPr>
        </p:nvSpPr>
        <p:spPr>
          <a:xfrm>
            <a:off x="1643379" y="174947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solidFill>
                  <a:schemeClr val="folHlink"/>
                </a:solidFill>
              </a:rPr>
              <a:t>Maritime Cybersecurity Risk Profile</a:t>
            </a:r>
            <a:endParaRPr/>
          </a:p>
        </p:txBody>
      </p:sp>
      <p:sp>
        <p:nvSpPr>
          <p:cNvPr id="696" name="Google Shape;696;g2c4a8f52a91_0_58"/>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sz="4400"/>
              <a:t>o2.</a:t>
            </a:r>
            <a:endParaRPr/>
          </a:p>
        </p:txBody>
      </p:sp>
      <p:sp>
        <p:nvSpPr>
          <p:cNvPr id="697" name="Google Shape;697;g2c4a8f52a91_0_58"/>
          <p:cNvSpPr txBox="1"/>
          <p:nvPr>
            <p:ph idx="5" type="body"/>
          </p:nvPr>
        </p:nvSpPr>
        <p:spPr>
          <a:xfrm>
            <a:off x="1643379" y="2378035"/>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sz="2000">
                <a:solidFill>
                  <a:schemeClr val="folHlink"/>
                </a:solidFill>
              </a:rPr>
              <a:t>Web Security</a:t>
            </a:r>
            <a:endParaRPr sz="2000">
              <a:solidFill>
                <a:srgbClr val="7F7F7F"/>
              </a:solidFill>
            </a:endParaRPr>
          </a:p>
        </p:txBody>
      </p:sp>
      <p:sp>
        <p:nvSpPr>
          <p:cNvPr id="698" name="Google Shape;698;g2c4a8f52a91_0_58"/>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99" name="Google Shape;699;g2c4a8f52a91_0_58"/>
          <p:cNvSpPr txBox="1"/>
          <p:nvPr>
            <p:ph idx="7" type="body"/>
          </p:nvPr>
        </p:nvSpPr>
        <p:spPr>
          <a:xfrm>
            <a:off x="1643379" y="3009613"/>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Windows Security</a:t>
            </a:r>
            <a:endParaRPr>
              <a:highlight>
                <a:schemeClr val="lt1"/>
              </a:highlight>
            </a:endParaRPr>
          </a:p>
        </p:txBody>
      </p:sp>
      <p:sp>
        <p:nvSpPr>
          <p:cNvPr id="700" name="Google Shape;700;g2c4a8f52a91_0_58"/>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o4.</a:t>
            </a:r>
            <a:endParaRPr sz="5400"/>
          </a:p>
        </p:txBody>
      </p:sp>
      <p:sp>
        <p:nvSpPr>
          <p:cNvPr id="701" name="Google Shape;701;g2c4a8f52a91_0_58"/>
          <p:cNvSpPr txBox="1"/>
          <p:nvPr>
            <p:ph idx="9" type="body"/>
          </p:nvPr>
        </p:nvSpPr>
        <p:spPr>
          <a:xfrm>
            <a:off x="1643379" y="3714369"/>
            <a:ext cx="58851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chemeClr val="lt1"/>
                </a:highlight>
              </a:rPr>
              <a:t>Penetration Testing</a:t>
            </a:r>
            <a:endParaRPr sz="2400">
              <a:solidFill>
                <a:schemeClr val="dk1"/>
              </a:solidFill>
              <a:highlight>
                <a:schemeClr val="lt1"/>
              </a:highlight>
            </a:endParaRPr>
          </a:p>
        </p:txBody>
      </p:sp>
      <p:sp>
        <p:nvSpPr>
          <p:cNvPr id="702" name="Google Shape;702;g2c4a8f52a91_0_5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03" name="Google Shape;703;g2c4a8f52a91_0_58"/>
          <p:cNvGrpSpPr/>
          <p:nvPr/>
        </p:nvGrpSpPr>
        <p:grpSpPr>
          <a:xfrm>
            <a:off x="7370364" y="-23539"/>
            <a:ext cx="2562565" cy="6885155"/>
            <a:chOff x="7370364" y="-23539"/>
            <a:chExt cx="2562565" cy="6885155"/>
          </a:xfrm>
        </p:grpSpPr>
        <p:pic>
          <p:nvPicPr>
            <p:cNvPr id="704" name="Google Shape;704;g2c4a8f52a91_0_58"/>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705" name="Google Shape;705;g2c4a8f52a91_0_5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06" name="Google Shape;706;g2c4a8f52a91_0_5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2c46ccb187e_0_115"/>
          <p:cNvSpPr/>
          <p:nvPr/>
        </p:nvSpPr>
        <p:spPr>
          <a:xfrm>
            <a:off x="519550" y="2006050"/>
            <a:ext cx="11105100" cy="28791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712" name="Google Shape;712;g2c46ccb187e_0_115"/>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Penetration testing</a:t>
            </a:r>
            <a:endParaRPr/>
          </a:p>
        </p:txBody>
      </p:sp>
      <p:sp>
        <p:nvSpPr>
          <p:cNvPr id="713" name="Google Shape;713;g2c46ccb187e_0_115"/>
          <p:cNvSpPr txBox="1"/>
          <p:nvPr/>
        </p:nvSpPr>
        <p:spPr>
          <a:xfrm>
            <a:off x="654900" y="2246100"/>
            <a:ext cx="107316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Definition</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Penetration testing, commonly referred to as pen testing, is an authorized simulated cyberattack on a computer system, network, or application to evaluate the security of the system. The process involves identifying vulnerabilities that could be exploited by malicious hackers and assessing the potential impact of such vulnerabilities. Penetration testing aims to uncover security weaknesses and assess the effectiveness of existing security measures, helping organizations improve their overall security posture.</a:t>
            </a:r>
            <a:endParaRPr b="0" i="0" sz="1800" u="none" cap="none" strike="noStrike">
              <a:solidFill>
                <a:schemeClr val="dk1"/>
              </a:solidFill>
              <a:latin typeface="Century Gothic"/>
              <a:ea typeface="Century Gothic"/>
              <a:cs typeface="Century Gothic"/>
              <a:sym typeface="Century Gothic"/>
            </a:endParaRPr>
          </a:p>
        </p:txBody>
      </p:sp>
      <p:pic>
        <p:nvPicPr>
          <p:cNvPr id="714" name="Google Shape;714;g2c46ccb187e_0_11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715" name="Google Shape;715;g2c46ccb187e_0_115"/>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c50031518f_1_0"/>
          <p:cNvSpPr txBox="1"/>
          <p:nvPr>
            <p:ph type="ctrTitle"/>
          </p:nvPr>
        </p:nvSpPr>
        <p:spPr>
          <a:xfrm>
            <a:off x="796325" y="447100"/>
            <a:ext cx="108822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Four-stage penetration testing methodology</a:t>
            </a:r>
            <a:endParaRPr/>
          </a:p>
        </p:txBody>
      </p:sp>
      <p:pic>
        <p:nvPicPr>
          <p:cNvPr id="721" name="Google Shape;721;g2c50031518f_1_0"/>
          <p:cNvPicPr preferRelativeResize="0"/>
          <p:nvPr/>
        </p:nvPicPr>
        <p:blipFill rotWithShape="1">
          <a:blip r:embed="rId3">
            <a:alphaModFix/>
          </a:blip>
          <a:srcRect b="0" l="0" r="0" t="0"/>
          <a:stretch/>
        </p:blipFill>
        <p:spPr>
          <a:xfrm>
            <a:off x="796325" y="1260975"/>
            <a:ext cx="10882199" cy="4630475"/>
          </a:xfrm>
          <a:prstGeom prst="rect">
            <a:avLst/>
          </a:prstGeom>
          <a:noFill/>
          <a:ln>
            <a:noFill/>
          </a:ln>
        </p:spPr>
      </p:pic>
      <p:pic>
        <p:nvPicPr>
          <p:cNvPr id="722" name="Google Shape;722;g2c50031518f_1_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23" name="Google Shape;723;g2c50031518f_1_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c50031518f_1_25"/>
          <p:cNvSpPr txBox="1"/>
          <p:nvPr>
            <p:ph type="ctrTitle"/>
          </p:nvPr>
        </p:nvSpPr>
        <p:spPr>
          <a:xfrm>
            <a:off x="796325" y="447100"/>
            <a:ext cx="108822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Four-stage penetration testing methodology</a:t>
            </a:r>
            <a:endParaRPr/>
          </a:p>
        </p:txBody>
      </p:sp>
      <p:sp>
        <p:nvSpPr>
          <p:cNvPr id="729" name="Google Shape;729;g2c50031518f_1_25"/>
          <p:cNvSpPr txBox="1"/>
          <p:nvPr/>
        </p:nvSpPr>
        <p:spPr>
          <a:xfrm>
            <a:off x="891825" y="1296800"/>
            <a:ext cx="11043300" cy="4863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Planning phase:</a:t>
            </a:r>
            <a:r>
              <a:rPr b="0" i="0" lang="en-US" sz="1600" u="none" cap="none" strike="noStrike">
                <a:solidFill>
                  <a:schemeClr val="dk1"/>
                </a:solidFill>
                <a:latin typeface="Century Gothic"/>
                <a:ea typeface="Century Gothic"/>
                <a:cs typeface="Century Gothic"/>
                <a:sym typeface="Century Gothic"/>
              </a:rPr>
              <a:t> rules identification, management approval finalization and documentation, testing goals setting.</a:t>
            </a:r>
            <a:br>
              <a:rPr b="0" i="0" lang="en-US" sz="1600" u="none" cap="none" strike="noStrike">
                <a:solidFill>
                  <a:schemeClr val="dk1"/>
                </a:solidFill>
                <a:latin typeface="Century Gothic"/>
                <a:ea typeface="Century Gothic"/>
                <a:cs typeface="Century Gothic"/>
                <a:sym typeface="Century Gothic"/>
              </a:rPr>
            </a:b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Discovery phase:</a:t>
            </a:r>
            <a:endParaRPr b="1"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1" i="1" lang="en-US" sz="1600" u="none" cap="none" strike="noStrike">
                <a:solidFill>
                  <a:schemeClr val="dk1"/>
                </a:solidFill>
                <a:latin typeface="Century Gothic"/>
                <a:ea typeface="Century Gothic"/>
                <a:cs typeface="Century Gothic"/>
                <a:sym typeface="Century Gothic"/>
              </a:rPr>
              <a:t>information gathering and scanning</a:t>
            </a:r>
            <a:r>
              <a:rPr b="0" i="0" lang="en-US" sz="1600" u="none" cap="none" strike="noStrike">
                <a:solidFill>
                  <a:schemeClr val="dk1"/>
                </a:solidFill>
                <a:latin typeface="Century Gothic"/>
                <a:ea typeface="Century Gothic"/>
                <a:cs typeface="Century Gothic"/>
                <a:sym typeface="Century Gothic"/>
              </a:rPr>
              <a:t> - port and service identification, host name and IP address information (DNS interrogation, WHOIS queries, network sniffing), employee names and contact information (organisation’s Web or directory servers searching), system information (names and shares), application and service information (version numbers).</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1" i="1" lang="en-US" sz="1600" u="none" cap="none" strike="noStrike">
                <a:solidFill>
                  <a:schemeClr val="dk1"/>
                </a:solidFill>
                <a:latin typeface="Century Gothic"/>
                <a:ea typeface="Century Gothic"/>
                <a:cs typeface="Century Gothic"/>
                <a:sym typeface="Century Gothic"/>
              </a:rPr>
              <a:t>vulnerability analysis</a:t>
            </a:r>
            <a:r>
              <a:rPr b="0" i="0" lang="en-US" sz="1600" u="none" cap="none" strike="noStrike">
                <a:solidFill>
                  <a:schemeClr val="dk1"/>
                </a:solidFill>
                <a:latin typeface="Century Gothic"/>
                <a:ea typeface="Century Gothic"/>
                <a:cs typeface="Century Gothic"/>
                <a:sym typeface="Century Gothic"/>
              </a:rPr>
              <a:t> - services, applications, and operating systems of scanned hosts against vulnerability databases comparison (vulnerability scanners automation or use of personal or public vulnerability databases, e.g., National Vulnerability Database/NVD).</a:t>
            </a:r>
            <a:br>
              <a:rPr b="0" i="0" lang="en-US" sz="1600" u="none" cap="none" strike="noStrike">
                <a:solidFill>
                  <a:schemeClr val="dk1"/>
                </a:solidFill>
                <a:latin typeface="Century Gothic"/>
                <a:ea typeface="Century Gothic"/>
                <a:cs typeface="Century Gothic"/>
                <a:sym typeface="Century Gothic"/>
              </a:rPr>
            </a:b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Attack phase:</a:t>
            </a:r>
            <a:r>
              <a:rPr b="0" i="0" lang="en-US" sz="1600" u="none" cap="none" strike="noStrike">
                <a:solidFill>
                  <a:schemeClr val="dk1"/>
                </a:solidFill>
                <a:latin typeface="Century Gothic"/>
                <a:ea typeface="Century Gothic"/>
                <a:cs typeface="Century Gothic"/>
                <a:sym typeface="Century Gothic"/>
              </a:rPr>
              <a:t> attacks execution are to test whether they can be successful - if so, vulnerabilities are verified and safeguard are identified to mitigate the associated security exposure.</a:t>
            </a:r>
            <a:br>
              <a:rPr b="0" i="0" lang="en-US" sz="1600" u="none" cap="none" strike="noStrike">
                <a:solidFill>
                  <a:schemeClr val="dk1"/>
                </a:solidFill>
                <a:latin typeface="Century Gothic"/>
                <a:ea typeface="Century Gothic"/>
                <a:cs typeface="Century Gothic"/>
                <a:sym typeface="Century Gothic"/>
              </a:rPr>
            </a:b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Reporting phase:</a:t>
            </a:r>
            <a:r>
              <a:rPr b="0" i="0" lang="en-US" sz="1600" u="none" cap="none" strike="noStrike">
                <a:solidFill>
                  <a:schemeClr val="dk1"/>
                </a:solidFill>
                <a:latin typeface="Century Gothic"/>
                <a:ea typeface="Century Gothic"/>
                <a:cs typeface="Century Gothic"/>
                <a:sym typeface="Century Gothic"/>
              </a:rPr>
              <a:t> simultaneously occurring with the all phases and includes</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0" i="0" lang="en-US" sz="1600" u="none" cap="none" strike="noStrike">
                <a:solidFill>
                  <a:schemeClr val="dk1"/>
                </a:solidFill>
                <a:latin typeface="Century Gothic"/>
                <a:ea typeface="Century Gothic"/>
                <a:cs typeface="Century Gothic"/>
                <a:sym typeface="Century Gothic"/>
              </a:rPr>
              <a:t>the assessment plan/ROE development (from planning phase)</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0" i="0" lang="en-US" sz="1600" u="none" cap="none" strike="noStrike">
                <a:solidFill>
                  <a:schemeClr val="dk1"/>
                </a:solidFill>
                <a:latin typeface="Century Gothic"/>
                <a:ea typeface="Century Gothic"/>
                <a:cs typeface="Century Gothic"/>
                <a:sym typeface="Century Gothic"/>
              </a:rPr>
              <a:t>the logs kept (from discovery and attack phases)</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0" i="0" lang="en-US" sz="1600" u="none" cap="none" strike="noStrike">
                <a:solidFill>
                  <a:schemeClr val="dk1"/>
                </a:solidFill>
                <a:latin typeface="Century Gothic"/>
                <a:ea typeface="Century Gothic"/>
                <a:cs typeface="Century Gothic"/>
                <a:sym typeface="Century Gothic"/>
              </a:rPr>
              <a:t>a report describing identified vulnerabilities, risk rating, and mitigation guidance</a:t>
            </a:r>
            <a:endParaRPr b="0" i="0" sz="1600" u="none" cap="none" strike="noStrike">
              <a:solidFill>
                <a:schemeClr val="dk1"/>
              </a:solidFill>
              <a:latin typeface="Century Gothic"/>
              <a:ea typeface="Century Gothic"/>
              <a:cs typeface="Century Gothic"/>
              <a:sym typeface="Century Gothic"/>
            </a:endParaRPr>
          </a:p>
        </p:txBody>
      </p:sp>
      <p:pic>
        <p:nvPicPr>
          <p:cNvPr id="730" name="Google Shape;730;g2c50031518f_1_2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731" name="Google Shape;731;g2c50031518f_1_25"/>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2c50031518f_1_40"/>
          <p:cNvSpPr txBox="1"/>
          <p:nvPr>
            <p:ph type="ctrTitle"/>
          </p:nvPr>
        </p:nvSpPr>
        <p:spPr>
          <a:xfrm>
            <a:off x="796325" y="447100"/>
            <a:ext cx="108822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Attack phase steps</a:t>
            </a:r>
            <a:endParaRPr/>
          </a:p>
        </p:txBody>
      </p:sp>
      <p:pic>
        <p:nvPicPr>
          <p:cNvPr id="737" name="Google Shape;737;g2c50031518f_1_40"/>
          <p:cNvPicPr preferRelativeResize="0"/>
          <p:nvPr/>
        </p:nvPicPr>
        <p:blipFill rotWithShape="1">
          <a:blip r:embed="rId3">
            <a:alphaModFix/>
          </a:blip>
          <a:srcRect b="0" l="0" r="0" t="0"/>
          <a:stretch/>
        </p:blipFill>
        <p:spPr>
          <a:xfrm>
            <a:off x="824250" y="1108600"/>
            <a:ext cx="8995939" cy="5182174"/>
          </a:xfrm>
          <a:prstGeom prst="rect">
            <a:avLst/>
          </a:prstGeom>
          <a:noFill/>
          <a:ln>
            <a:noFill/>
          </a:ln>
        </p:spPr>
      </p:pic>
      <p:pic>
        <p:nvPicPr>
          <p:cNvPr id="738" name="Google Shape;738;g2c50031518f_1_4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39" name="Google Shape;739;g2c50031518f_1_4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2c50031518f_1_47"/>
          <p:cNvSpPr txBox="1"/>
          <p:nvPr>
            <p:ph type="ctrTitle"/>
          </p:nvPr>
        </p:nvSpPr>
        <p:spPr>
          <a:xfrm>
            <a:off x="796325" y="447100"/>
            <a:ext cx="10882200" cy="1017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Most exploited vulnerabilities categories</a:t>
            </a:r>
            <a:endParaRPr/>
          </a:p>
          <a:p>
            <a:pPr indent="0" lvl="0" marL="0" rtl="0" algn="l">
              <a:lnSpc>
                <a:spcPct val="90000"/>
              </a:lnSpc>
              <a:spcBef>
                <a:spcPts val="0"/>
              </a:spcBef>
              <a:spcAft>
                <a:spcPts val="0"/>
              </a:spcAft>
              <a:buClr>
                <a:schemeClr val="dk1"/>
              </a:buClr>
              <a:buSzPts val="3600"/>
              <a:buFont typeface="Book Antiqua"/>
              <a:buNone/>
            </a:pPr>
            <a:r>
              <a:rPr lang="en-US"/>
              <a:t>by penetration testing</a:t>
            </a:r>
            <a:endParaRPr/>
          </a:p>
        </p:txBody>
      </p:sp>
      <p:sp>
        <p:nvSpPr>
          <p:cNvPr id="745" name="Google Shape;745;g2c50031518f_1_47"/>
          <p:cNvSpPr txBox="1"/>
          <p:nvPr/>
        </p:nvSpPr>
        <p:spPr>
          <a:xfrm>
            <a:off x="872525" y="1717275"/>
            <a:ext cx="10882200" cy="4340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Misconfiguration</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Kernel flow</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Buffer overflow</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Insufficient input validation</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Symbolic links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File descriptor attacks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Race conditions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Incorrect file and directory permissions</a:t>
            </a:r>
            <a:endParaRPr b="0" i="0" sz="1800" u="none" cap="none" strike="noStrike">
              <a:solidFill>
                <a:schemeClr val="dk1"/>
              </a:solidFill>
              <a:latin typeface="Century Gothic"/>
              <a:ea typeface="Century Gothic"/>
              <a:cs typeface="Century Gothic"/>
              <a:sym typeface="Century Gothic"/>
            </a:endParaRPr>
          </a:p>
        </p:txBody>
      </p:sp>
      <p:pic>
        <p:nvPicPr>
          <p:cNvPr id="746" name="Google Shape;746;g2c50031518f_1_47"/>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747" name="Google Shape;747;g2c50031518f_1_47"/>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5"/>
          <p:cNvSpPr txBox="1"/>
          <p:nvPr>
            <p:ph type="ctrTitle"/>
          </p:nvPr>
        </p:nvSpPr>
        <p:spPr>
          <a:xfrm>
            <a:off x="6507964" y="6318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Value Propositions</a:t>
            </a:r>
            <a:endParaRPr/>
          </a:p>
        </p:txBody>
      </p:sp>
      <p:sp>
        <p:nvSpPr>
          <p:cNvPr id="258" name="Google Shape;258;p5"/>
          <p:cNvSpPr txBox="1"/>
          <p:nvPr>
            <p:ph idx="1" type="subTitle"/>
          </p:nvPr>
        </p:nvSpPr>
        <p:spPr>
          <a:xfrm>
            <a:off x="6498131" y="1593277"/>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Benefits to Participants</a:t>
            </a:r>
            <a:endParaRPr/>
          </a:p>
        </p:txBody>
      </p:sp>
      <p:sp>
        <p:nvSpPr>
          <p:cNvPr id="259" name="Google Shape;259;p5"/>
          <p:cNvSpPr txBox="1"/>
          <p:nvPr>
            <p:ph idx="3" type="body"/>
          </p:nvPr>
        </p:nvSpPr>
        <p:spPr>
          <a:xfrm>
            <a:off x="6498130" y="2510417"/>
            <a:ext cx="5541600" cy="25698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Level of Training Module: Advance</a:t>
            </a:r>
            <a:endParaRPr/>
          </a:p>
          <a:p>
            <a:pPr indent="-274320" lvl="0" marL="274320" rtl="0" algn="l">
              <a:lnSpc>
                <a:spcPct val="100000"/>
              </a:lnSpc>
              <a:spcBef>
                <a:spcPts val="1200"/>
              </a:spcBef>
              <a:spcAft>
                <a:spcPts val="0"/>
              </a:spcAft>
              <a:buSzPts val="1200"/>
              <a:buChar char="o"/>
            </a:pPr>
            <a:r>
              <a:rPr lang="en-US" sz="1200"/>
              <a:t>Cybersecurity Professional Training </a:t>
            </a:r>
            <a:endParaRPr/>
          </a:p>
          <a:p>
            <a:pPr indent="-274320" lvl="0" marL="274320" rtl="0" algn="l">
              <a:lnSpc>
                <a:spcPct val="100000"/>
              </a:lnSpc>
              <a:spcBef>
                <a:spcPts val="1200"/>
              </a:spcBef>
              <a:spcAft>
                <a:spcPts val="0"/>
              </a:spcAft>
              <a:buSzPts val="1200"/>
              <a:buChar char="o"/>
            </a:pPr>
            <a:r>
              <a:rPr lang="en-US" sz="1200"/>
              <a:t>Hands-on and Practical Skills Development </a:t>
            </a:r>
            <a:endParaRPr/>
          </a:p>
          <a:p>
            <a:pPr indent="-274320" lvl="0" marL="274320" rtl="0" algn="l">
              <a:lnSpc>
                <a:spcPct val="100000"/>
              </a:lnSpc>
              <a:spcBef>
                <a:spcPts val="1200"/>
              </a:spcBef>
              <a:spcAft>
                <a:spcPts val="0"/>
              </a:spcAft>
              <a:buSzPts val="1200"/>
              <a:buChar char="o"/>
            </a:pPr>
            <a:r>
              <a:rPr lang="en-US" sz="1200"/>
              <a:t>Rooted with European Cybersecurity Skills Framework</a:t>
            </a:r>
            <a:endParaRPr/>
          </a:p>
          <a:p>
            <a:pPr indent="-274320" lvl="0" marL="274320" rtl="0" algn="l">
              <a:lnSpc>
                <a:spcPct val="100000"/>
              </a:lnSpc>
              <a:spcBef>
                <a:spcPts val="1200"/>
              </a:spcBef>
              <a:spcAft>
                <a:spcPts val="0"/>
              </a:spcAft>
              <a:buSzPts val="1200"/>
              <a:buChar char="o"/>
            </a:pPr>
            <a:r>
              <a:rPr lang="en-US" sz="1200"/>
              <a:t>Cutting-edge insights from industry-academic experts</a:t>
            </a:r>
            <a:endParaRPr/>
          </a:p>
          <a:p>
            <a:pPr indent="-274320" lvl="0" marL="274320" rtl="0" algn="l">
              <a:lnSpc>
                <a:spcPct val="100000"/>
              </a:lnSpc>
              <a:spcBef>
                <a:spcPts val="1200"/>
              </a:spcBef>
              <a:spcAft>
                <a:spcPts val="0"/>
              </a:spcAft>
              <a:buSzPts val="1200"/>
              <a:buChar char="o"/>
            </a:pPr>
            <a:r>
              <a:rPr lang="en-US" sz="1200"/>
              <a:t>Certificate of the completion </a:t>
            </a:r>
            <a:endParaRPr/>
          </a:p>
          <a:p>
            <a:pPr indent="-274320" lvl="0" marL="274320" rtl="0" algn="l">
              <a:lnSpc>
                <a:spcPct val="100000"/>
              </a:lnSpc>
              <a:spcBef>
                <a:spcPts val="1200"/>
              </a:spcBef>
              <a:spcAft>
                <a:spcPts val="0"/>
              </a:spcAft>
              <a:buSzPts val="1200"/>
              <a:buChar char="o"/>
            </a:pPr>
            <a:r>
              <a:rPr lang="en-US" sz="1200"/>
              <a:t>Helps with skills development and career advancement </a:t>
            </a:r>
            <a:endParaRPr/>
          </a:p>
          <a:p>
            <a:pPr indent="0" lvl="0" marL="0" rtl="0" algn="l">
              <a:lnSpc>
                <a:spcPct val="100000"/>
              </a:lnSpc>
              <a:spcBef>
                <a:spcPts val="1200"/>
              </a:spcBef>
              <a:spcAft>
                <a:spcPts val="0"/>
              </a:spcAft>
              <a:buSzPts val="1200"/>
              <a:buNone/>
            </a:pPr>
            <a:r>
              <a:t/>
            </a:r>
            <a:endParaRPr sz="1200"/>
          </a:p>
        </p:txBody>
      </p:sp>
      <p:cxnSp>
        <p:nvCxnSpPr>
          <p:cNvPr id="260" name="Google Shape;260;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1" name="Google Shape;261;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group of people looking at a sign" id="262" name="Google Shape;262;p5"/>
          <p:cNvPicPr preferRelativeResize="0"/>
          <p:nvPr>
            <p:ph idx="2" type="pic"/>
          </p:nvPr>
        </p:nvPicPr>
        <p:blipFill rotWithShape="1">
          <a:blip r:embed="rId3">
            <a:alphaModFix/>
          </a:blip>
          <a:srcRect b="0" l="6288" r="6286" t="0"/>
          <a:stretch/>
        </p:blipFill>
        <p:spPr>
          <a:xfrm>
            <a:off x="0" y="-2235"/>
            <a:ext cx="5840730" cy="6862275"/>
          </a:xfrm>
          <a:prstGeom prst="rect">
            <a:avLst/>
          </a:prstGeom>
          <a:solidFill>
            <a:schemeClr val="lt2"/>
          </a:solidFill>
          <a:ln>
            <a:noFill/>
          </a:ln>
        </p:spPr>
      </p:pic>
      <p:pic>
        <p:nvPicPr>
          <p:cNvPr id="263" name="Google Shape;263;p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64" name="Google Shape;264;p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c50031518f_1_59"/>
          <p:cNvSpPr txBox="1"/>
          <p:nvPr>
            <p:ph type="ctrTitle"/>
          </p:nvPr>
        </p:nvSpPr>
        <p:spPr>
          <a:xfrm>
            <a:off x="796325" y="447100"/>
            <a:ext cx="10882200" cy="67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What penetration testing is </a:t>
            </a:r>
            <a:r>
              <a:rPr b="1" lang="en-US"/>
              <a:t>not</a:t>
            </a:r>
            <a:endParaRPr b="1"/>
          </a:p>
        </p:txBody>
      </p:sp>
      <p:sp>
        <p:nvSpPr>
          <p:cNvPr id="753" name="Google Shape;753;g2c50031518f_1_59"/>
          <p:cNvSpPr txBox="1"/>
          <p:nvPr/>
        </p:nvSpPr>
        <p:spPr>
          <a:xfrm>
            <a:off x="796325" y="1336275"/>
            <a:ext cx="108822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Password cracking</a:t>
            </a:r>
            <a:endParaRPr b="0" i="0" sz="2000" u="none" cap="none" strike="noStrike">
              <a:solidFill>
                <a:schemeClr val="dk1"/>
              </a:solidFill>
              <a:latin typeface="Century Gothic"/>
              <a:ea typeface="Century Gothic"/>
              <a:cs typeface="Century Gothic"/>
              <a:sym typeface="Century Gothic"/>
            </a:endParaRPr>
          </a:p>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Social engineering</a:t>
            </a:r>
            <a:endParaRPr b="0" i="0" sz="2000" u="none" cap="none" strike="noStrike">
              <a:solidFill>
                <a:schemeClr val="dk1"/>
              </a:solidFill>
              <a:latin typeface="Century Gothic"/>
              <a:ea typeface="Century Gothic"/>
              <a:cs typeface="Century Gothic"/>
              <a:sym typeface="Century Gothic"/>
            </a:endParaRPr>
          </a:p>
        </p:txBody>
      </p:sp>
      <p:pic>
        <p:nvPicPr>
          <p:cNvPr id="754" name="Google Shape;754;g2c50031518f_1_59"/>
          <p:cNvPicPr preferRelativeResize="0"/>
          <p:nvPr/>
        </p:nvPicPr>
        <p:blipFill rotWithShape="1">
          <a:blip r:embed="rId3">
            <a:alphaModFix/>
          </a:blip>
          <a:srcRect b="0" l="0" r="0" t="0"/>
          <a:stretch/>
        </p:blipFill>
        <p:spPr>
          <a:xfrm>
            <a:off x="824250" y="3324975"/>
            <a:ext cx="10982325" cy="1971675"/>
          </a:xfrm>
          <a:prstGeom prst="rect">
            <a:avLst/>
          </a:prstGeom>
          <a:noFill/>
          <a:ln>
            <a:noFill/>
          </a:ln>
        </p:spPr>
      </p:pic>
      <p:sp>
        <p:nvSpPr>
          <p:cNvPr id="755" name="Google Shape;755;g2c50031518f_1_59"/>
          <p:cNvSpPr txBox="1"/>
          <p:nvPr/>
        </p:nvSpPr>
        <p:spPr>
          <a:xfrm>
            <a:off x="906025" y="5316400"/>
            <a:ext cx="1088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entury Gothic"/>
                <a:ea typeface="Century Gothic"/>
                <a:cs typeface="Century Gothic"/>
                <a:sym typeface="Century Gothic"/>
              </a:rPr>
              <a:t>Target vulnerability validation techniques summary</a:t>
            </a:r>
            <a:endParaRPr b="0" i="1" sz="2000" u="none" cap="none" strike="noStrike">
              <a:solidFill>
                <a:schemeClr val="dk1"/>
              </a:solidFill>
              <a:latin typeface="Century Gothic"/>
              <a:ea typeface="Century Gothic"/>
              <a:cs typeface="Century Gothic"/>
              <a:sym typeface="Century Gothic"/>
            </a:endParaRPr>
          </a:p>
        </p:txBody>
      </p:sp>
      <p:pic>
        <p:nvPicPr>
          <p:cNvPr id="756" name="Google Shape;756;g2c50031518f_1_5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57" name="Google Shape;757;g2c50031518f_1_59"/>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2c50031518f_1_68"/>
          <p:cNvSpPr txBox="1"/>
          <p:nvPr>
            <p:ph type="ctrTitle"/>
          </p:nvPr>
        </p:nvSpPr>
        <p:spPr>
          <a:xfrm>
            <a:off x="796325" y="447100"/>
            <a:ext cx="10882200" cy="67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What penetration testing is </a:t>
            </a:r>
            <a:r>
              <a:rPr b="1" lang="en-US"/>
              <a:t>not</a:t>
            </a:r>
            <a:endParaRPr b="1"/>
          </a:p>
        </p:txBody>
      </p:sp>
      <p:sp>
        <p:nvSpPr>
          <p:cNvPr id="763" name="Google Shape;763;g2c50031518f_1_68"/>
          <p:cNvSpPr txBox="1"/>
          <p:nvPr/>
        </p:nvSpPr>
        <p:spPr>
          <a:xfrm>
            <a:off x="796325" y="1336275"/>
            <a:ext cx="108822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Password cracking</a:t>
            </a:r>
            <a:endParaRPr b="0" i="0" sz="2000" u="none" cap="none" strike="noStrike">
              <a:solidFill>
                <a:schemeClr val="dk1"/>
              </a:solidFill>
              <a:latin typeface="Century Gothic"/>
              <a:ea typeface="Century Gothic"/>
              <a:cs typeface="Century Gothic"/>
              <a:sym typeface="Century Gothic"/>
            </a:endParaRPr>
          </a:p>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Social engineering</a:t>
            </a:r>
            <a:endParaRPr b="0" i="0" sz="2000" u="none" cap="none" strike="noStrike">
              <a:solidFill>
                <a:schemeClr val="dk1"/>
              </a:solidFill>
              <a:latin typeface="Century Gothic"/>
              <a:ea typeface="Century Gothic"/>
              <a:cs typeface="Century Gothic"/>
              <a:sym typeface="Century Gothic"/>
            </a:endParaRPr>
          </a:p>
        </p:txBody>
      </p:sp>
      <p:sp>
        <p:nvSpPr>
          <p:cNvPr id="764" name="Google Shape;764;g2c50031518f_1_68"/>
          <p:cNvSpPr txBox="1"/>
          <p:nvPr/>
        </p:nvSpPr>
        <p:spPr>
          <a:xfrm>
            <a:off x="906025" y="5316400"/>
            <a:ext cx="1088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entury Gothic"/>
                <a:ea typeface="Century Gothic"/>
                <a:cs typeface="Century Gothic"/>
                <a:sym typeface="Century Gothic"/>
              </a:rPr>
              <a:t>Security testing knowledge, skills, and abilities summary</a:t>
            </a:r>
            <a:endParaRPr b="0" i="1" sz="2000" u="none" cap="none" strike="noStrike">
              <a:solidFill>
                <a:schemeClr val="dk1"/>
              </a:solidFill>
              <a:latin typeface="Century Gothic"/>
              <a:ea typeface="Century Gothic"/>
              <a:cs typeface="Century Gothic"/>
              <a:sym typeface="Century Gothic"/>
            </a:endParaRPr>
          </a:p>
        </p:txBody>
      </p:sp>
      <p:pic>
        <p:nvPicPr>
          <p:cNvPr id="765" name="Google Shape;765;g2c50031518f_1_68"/>
          <p:cNvPicPr preferRelativeResize="0"/>
          <p:nvPr/>
        </p:nvPicPr>
        <p:blipFill rotWithShape="1">
          <a:blip r:embed="rId3">
            <a:alphaModFix/>
          </a:blip>
          <a:srcRect b="0" l="0" r="0" t="0"/>
          <a:stretch/>
        </p:blipFill>
        <p:spPr>
          <a:xfrm>
            <a:off x="813100" y="3208838"/>
            <a:ext cx="11068050" cy="2009775"/>
          </a:xfrm>
          <a:prstGeom prst="rect">
            <a:avLst/>
          </a:prstGeom>
          <a:noFill/>
          <a:ln>
            <a:noFill/>
          </a:ln>
        </p:spPr>
      </p:pic>
      <p:pic>
        <p:nvPicPr>
          <p:cNvPr id="766" name="Google Shape;766;g2c50031518f_1_6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67" name="Google Shape;767;g2c50031518f_1_6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Thank you</a:t>
            </a:r>
            <a:endParaRPr/>
          </a:p>
        </p:txBody>
      </p:sp>
      <p:pic>
        <p:nvPicPr>
          <p:cNvPr descr="A person and person looking at a computer screen" id="773" name="Google Shape;773;p29"/>
          <p:cNvPicPr preferRelativeResize="0"/>
          <p:nvPr>
            <p:ph idx="2" type="pic"/>
          </p:nvPr>
        </p:nvPicPr>
        <p:blipFill rotWithShape="1">
          <a:blip r:embed="rId3">
            <a:alphaModFix/>
          </a:blip>
          <a:srcRect b="0" l="127" r="125" t="0"/>
          <a:stretch/>
        </p:blipFill>
        <p:spPr>
          <a:xfrm>
            <a:off x="-29499" y="-2236"/>
            <a:ext cx="6814124" cy="6871095"/>
          </a:xfrm>
          <a:prstGeom prst="rect">
            <a:avLst/>
          </a:prstGeom>
          <a:solidFill>
            <a:schemeClr val="lt2"/>
          </a:solidFill>
          <a:ln>
            <a:noFill/>
          </a:ln>
        </p:spPr>
      </p:pic>
      <p:sp>
        <p:nvSpPr>
          <p:cNvPr id="774" name="Google Shape;774;p2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US"/>
              <a:t>Please send all questions to:</a:t>
            </a:r>
            <a:endParaRPr/>
          </a:p>
          <a:p>
            <a:pPr indent="0" lvl="0" marL="0" rtl="0" algn="l">
              <a:lnSpc>
                <a:spcPct val="100000"/>
              </a:lnSpc>
              <a:spcBef>
                <a:spcPts val="0"/>
              </a:spcBef>
              <a:spcAft>
                <a:spcPts val="0"/>
              </a:spcAft>
              <a:buSzPts val="1600"/>
              <a:buFont typeface="Courier New"/>
              <a:buNone/>
            </a:pPr>
            <a:r>
              <a:rPr lang="en-US"/>
              <a:t>dpolemi@unipi.gr</a:t>
            </a:r>
            <a:endParaRPr/>
          </a:p>
          <a:p>
            <a:pPr indent="0" lvl="0" marL="0" rtl="0" algn="l">
              <a:lnSpc>
                <a:spcPct val="100000"/>
              </a:lnSpc>
              <a:spcBef>
                <a:spcPts val="0"/>
              </a:spcBef>
              <a:spcAft>
                <a:spcPts val="0"/>
              </a:spcAft>
              <a:buSzPts val="1600"/>
              <a:buFont typeface="Courier New"/>
              <a:buNone/>
            </a:pPr>
            <a:r>
              <a:rPr lang="en-US"/>
              <a:t>sioannidis@tuc.gr</a:t>
            </a:r>
            <a:endParaRPr/>
          </a:p>
          <a:p>
            <a:pPr indent="0" lvl="0" marL="0" rtl="0" algn="l">
              <a:lnSpc>
                <a:spcPct val="100000"/>
              </a:lnSpc>
              <a:spcBef>
                <a:spcPts val="0"/>
              </a:spcBef>
              <a:spcAft>
                <a:spcPts val="0"/>
              </a:spcAft>
              <a:buSzPts val="1600"/>
              <a:buFont typeface="Courier New"/>
              <a:buNone/>
            </a:pPr>
            <a:r>
              <a:rPr lang="en-US"/>
              <a:t>info@cyberhot.eu</a:t>
            </a:r>
            <a:endParaRP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id="778" name="Google Shape;778;p29"/>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6"/>
          <p:cNvSpPr txBox="1"/>
          <p:nvPr>
            <p:ph type="ctrTitle"/>
          </p:nvPr>
        </p:nvSpPr>
        <p:spPr>
          <a:xfrm>
            <a:off x="6507964" y="7080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WHO</a:t>
            </a:r>
            <a:endParaRPr/>
          </a:p>
        </p:txBody>
      </p:sp>
      <p:sp>
        <p:nvSpPr>
          <p:cNvPr id="270" name="Google Shape;270;p6"/>
          <p:cNvSpPr txBox="1"/>
          <p:nvPr>
            <p:ph idx="1" type="subTitle"/>
          </p:nvPr>
        </p:nvSpPr>
        <p:spPr>
          <a:xfrm>
            <a:off x="6498131" y="16694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Profile of Training Participants</a:t>
            </a:r>
            <a:endParaRPr/>
          </a:p>
          <a:p>
            <a:pPr indent="0" lvl="0" marL="0" rtl="0" algn="l">
              <a:lnSpc>
                <a:spcPct val="100000"/>
              </a:lnSpc>
              <a:spcBef>
                <a:spcPts val="0"/>
              </a:spcBef>
              <a:spcAft>
                <a:spcPts val="0"/>
              </a:spcAft>
              <a:buSzPts val="2400"/>
              <a:buNone/>
            </a:pPr>
            <a:r>
              <a:t/>
            </a:r>
            <a:endParaRPr/>
          </a:p>
        </p:txBody>
      </p:sp>
      <p:sp>
        <p:nvSpPr>
          <p:cNvPr id="271" name="Google Shape;271;p6"/>
          <p:cNvSpPr txBox="1"/>
          <p:nvPr>
            <p:ph idx="3" type="body"/>
          </p:nvPr>
        </p:nvSpPr>
        <p:spPr>
          <a:xfrm>
            <a:off x="6498121" y="2586625"/>
            <a:ext cx="4276800" cy="2569800"/>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Managers and Leaders</a:t>
            </a:r>
            <a:endParaRPr/>
          </a:p>
          <a:p>
            <a:pPr indent="-274320" lvl="0" marL="274320" rtl="0" algn="l">
              <a:lnSpc>
                <a:spcPct val="100000"/>
              </a:lnSpc>
              <a:spcBef>
                <a:spcPts val="1800"/>
              </a:spcBef>
              <a:spcAft>
                <a:spcPts val="0"/>
              </a:spcAft>
              <a:buSzPts val="1400"/>
              <a:buFont typeface="Courier New"/>
              <a:buChar char="o"/>
            </a:pPr>
            <a:r>
              <a:rPr lang="en-US"/>
              <a:t>Working-life professionals</a:t>
            </a:r>
            <a:endParaRPr/>
          </a:p>
          <a:p>
            <a:pPr indent="-274320" lvl="0" marL="274320" rtl="0" algn="l">
              <a:lnSpc>
                <a:spcPct val="100000"/>
              </a:lnSpc>
              <a:spcBef>
                <a:spcPts val="1800"/>
              </a:spcBef>
              <a:spcAft>
                <a:spcPts val="0"/>
              </a:spcAft>
              <a:buSzPts val="1400"/>
              <a:buFont typeface="Courier New"/>
              <a:buChar char="o"/>
            </a:pPr>
            <a:r>
              <a:rPr lang="en-US"/>
              <a:t>SMEs and Public Sector Employees</a:t>
            </a:r>
            <a:endParaRPr/>
          </a:p>
          <a:p>
            <a:pPr indent="-274320" lvl="0" marL="274320" rtl="0" algn="l">
              <a:lnSpc>
                <a:spcPct val="100000"/>
              </a:lnSpc>
              <a:spcBef>
                <a:spcPts val="1800"/>
              </a:spcBef>
              <a:spcAft>
                <a:spcPts val="0"/>
              </a:spcAft>
              <a:buSzPts val="1400"/>
              <a:buFont typeface="Courier New"/>
              <a:buChar char="o"/>
            </a:pPr>
            <a:r>
              <a:rPr lang="en-US"/>
              <a:t>Cybersecurity practitioners and enthusiasts </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72" name="Google Shape;272;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3" name="Google Shape;273;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274" name="Google Shape;274;p6"/>
          <p:cNvPicPr preferRelativeResize="0"/>
          <p:nvPr>
            <p:ph idx="2" type="pic"/>
          </p:nvPr>
        </p:nvPicPr>
        <p:blipFill rotWithShape="1">
          <a:blip r:embed="rId3">
            <a:alphaModFix/>
          </a:blip>
          <a:srcRect b="0" l="4072" r="4072" t="0"/>
          <a:stretch/>
        </p:blipFill>
        <p:spPr>
          <a:xfrm>
            <a:off x="0" y="-2235"/>
            <a:ext cx="5840730" cy="6862275"/>
          </a:xfrm>
          <a:prstGeom prst="rect">
            <a:avLst/>
          </a:prstGeom>
          <a:solidFill>
            <a:schemeClr val="lt2"/>
          </a:solidFill>
          <a:ln>
            <a:noFill/>
          </a:ln>
        </p:spPr>
      </p:pic>
      <p:pic>
        <p:nvPicPr>
          <p:cNvPr id="275" name="Google Shape;275;p6"/>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76" name="Google Shape;276;p6"/>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WHO</a:t>
            </a:r>
            <a:endParaRPr/>
          </a:p>
        </p:txBody>
      </p:sp>
      <p:sp>
        <p:nvSpPr>
          <p:cNvPr id="282" name="Google Shape;282;p7"/>
          <p:cNvSpPr txBox="1"/>
          <p:nvPr>
            <p:ph idx="1" type="subTitle"/>
          </p:nvPr>
        </p:nvSpPr>
        <p:spPr>
          <a:xfrm>
            <a:off x="6498131" y="7550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Profiles of Trainers</a:t>
            </a:r>
            <a:endParaRPr/>
          </a:p>
          <a:p>
            <a:pPr indent="0" lvl="0" marL="0" rtl="0" algn="l">
              <a:lnSpc>
                <a:spcPct val="100000"/>
              </a:lnSpc>
              <a:spcBef>
                <a:spcPts val="0"/>
              </a:spcBef>
              <a:spcAft>
                <a:spcPts val="0"/>
              </a:spcAft>
              <a:buSzPts val="2400"/>
              <a:buNone/>
            </a:pPr>
            <a:r>
              <a:t/>
            </a:r>
            <a:endParaRPr/>
          </a:p>
        </p:txBody>
      </p:sp>
      <p:sp>
        <p:nvSpPr>
          <p:cNvPr id="283" name="Google Shape;283;p7"/>
          <p:cNvSpPr txBox="1"/>
          <p:nvPr>
            <p:ph idx="3" type="body"/>
          </p:nvPr>
        </p:nvSpPr>
        <p:spPr>
          <a:xfrm>
            <a:off x="6043200" y="1329175"/>
            <a:ext cx="5906100" cy="5144700"/>
          </a:xfrm>
          <a:prstGeom prst="rect">
            <a:avLst/>
          </a:prstGeom>
          <a:noFill/>
          <a:ln>
            <a:noFill/>
          </a:ln>
        </p:spPr>
        <p:txBody>
          <a:bodyPr anchorCtr="0" anchor="t" bIns="45700" lIns="91425" spcFirstLastPara="1" rIns="0" wrap="square" tIns="0">
            <a:normAutofit fontScale="77500" lnSpcReduction="20000"/>
          </a:bodyPr>
          <a:lstStyle/>
          <a:p>
            <a:pPr indent="-254317" lvl="0" marL="274320" rtl="0" algn="l">
              <a:lnSpc>
                <a:spcPct val="100000"/>
              </a:lnSpc>
              <a:spcBef>
                <a:spcPts val="0"/>
              </a:spcBef>
              <a:spcAft>
                <a:spcPts val="0"/>
              </a:spcAft>
              <a:buSzPct val="100000"/>
              <a:buFont typeface="Courier New"/>
              <a:buChar char="o"/>
            </a:pPr>
            <a:r>
              <a:rPr lang="en-US"/>
              <a:t>Nineta Polemi is a cybersecurity Professor in the University of Piraeus-UNIPI- (Cyber Security Lab, Dept. of Informatics) and  CTO/ Co-Founder of Trustilio. She served (2017-2020) as Programme Manager and Policy Officer in the European Commission DG (CONNECT H1 Unit entitled ’Cybersecurity Technologies and Capabilities’). She has obtained her Ph.D. in Applied Mathematics (Coding Theory) from The City University of New York (Graduate Center). She held teaching and research positions in The City University of New York (Queens &amp; Baruch Colleges), State University of New York (Farmingdale), Université Libre de Bruxelles (ULB)-Solvay Brussels School-. She has over 150 publications in security (e.g. port security, maritime security, maritime supply chain security) has organised numerous scientific and policy international cybersecurity scientific events. She has received many research grants (NATO, IEEE) and awards (NSA, MSI Army Research Office IEEE, CYNY, Hellenic Ministry of Maritime, Hellenic National Defense General) and has participated as Project and Technical Manager in more than 60 cybersecurity international, EU and national R&amp;D and commercial projects. She serves as external expert/reviewer/consultant  in ENISA, E.C.(DG CNECT, DG HOME), FORTH, Focal Point.</a:t>
            </a:r>
            <a:br>
              <a:rPr lang="en-US"/>
            </a:br>
            <a:endParaRPr/>
          </a:p>
          <a:p>
            <a:pPr indent="-254317" lvl="0" marL="274320" rtl="0" algn="l">
              <a:lnSpc>
                <a:spcPct val="100000"/>
              </a:lnSpc>
              <a:spcBef>
                <a:spcPts val="0"/>
              </a:spcBef>
              <a:spcAft>
                <a:spcPts val="0"/>
              </a:spcAft>
              <a:buSzPct val="100000"/>
              <a:buChar char="o"/>
            </a:pPr>
            <a:r>
              <a:rPr lang="en-US"/>
              <a:t>Prof. Sotiris Ioannidis received a BSc degree in Mathematics and an MSc degree in Computer Science from the University of Crete in 1994 and 1996 respectively. In 1998 he received an MSc degree in Computer Science from the University of Rochester and in 2005 he received his Ph.D. from the University of Pennsylvania. Ioannidis held a Research Scholar position at the Stevens Institute of Technology until 2007 and a Research Director at the Foundation for Research and Technology – Hellas (FORTH) until 2020. He is currently Associate Professor at the School of Electrical and Computer Engineering of the Technical University of Crete (TUC) and Director of the Microprocessor and Hardware Laboratory. He was a Member of the ENISA Advisory Group (AG) from 2017 to 2020, and is a Member of the National Infrastructures for Research and Technology (GRNET) Advisory Committee (AC). He is also Chairman of the of the Committee of Ethics and Deontology of Research of FORTH and Member of the Advisory Committee for National Infrastructures for Research and Technology. His research interests are in the area of systems and network security, security policy, privacy, and high-speed networks. Ioannidis has authored more than 200 publications in international conferences and journals, as well as book chapters, and has both chaired and served on numerous program committees in prestigious conferences, such as ACM CCS and IEEE S&amp;P. Ioannidis is a Marie-Curie Fellow and has been the PI of more than 40 European, National, and DARPA funder projects.</a:t>
            </a:r>
            <a:endParaRPr/>
          </a:p>
        </p:txBody>
      </p:sp>
      <p:cxnSp>
        <p:nvCxnSpPr>
          <p:cNvPr id="284" name="Google Shape;284;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5" name="Google Shape;285;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286" name="Google Shape;286;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88" name="Google Shape;288;p7"/>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WHAT</a:t>
            </a:r>
            <a:endParaRPr/>
          </a:p>
        </p:txBody>
      </p:sp>
      <p:sp>
        <p:nvSpPr>
          <p:cNvPr id="294" name="Google Shape;294;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Training Topics</a:t>
            </a:r>
            <a:endParaRPr/>
          </a:p>
        </p:txBody>
      </p:sp>
      <p:sp>
        <p:nvSpPr>
          <p:cNvPr id="295" name="Google Shape;295;p8"/>
          <p:cNvSpPr txBox="1"/>
          <p:nvPr>
            <p:ph idx="3" type="body"/>
          </p:nvPr>
        </p:nvSpPr>
        <p:spPr>
          <a:xfrm>
            <a:off x="6498125" y="1977031"/>
            <a:ext cx="4546500" cy="45030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1200"/>
              <a:t>Introduction to Cyber Security and Ethical Hacking</a:t>
            </a:r>
            <a:endParaRPr sz="1200"/>
          </a:p>
          <a:p>
            <a:pPr indent="-274320" lvl="0" marL="274320" rtl="0" algn="l">
              <a:lnSpc>
                <a:spcPct val="100000"/>
              </a:lnSpc>
              <a:spcBef>
                <a:spcPts val="1200"/>
              </a:spcBef>
              <a:spcAft>
                <a:spcPts val="0"/>
              </a:spcAft>
              <a:buSzPts val="1200"/>
              <a:buChar char="o"/>
            </a:pPr>
            <a:r>
              <a:rPr lang="en-US" sz="1200"/>
              <a:t>Risk Management and Incident Handling in Cyber Security</a:t>
            </a:r>
            <a:endParaRPr sz="1200"/>
          </a:p>
          <a:p>
            <a:pPr indent="-274320" lvl="0" marL="274320" rtl="0" algn="l">
              <a:lnSpc>
                <a:spcPct val="100000"/>
              </a:lnSpc>
              <a:spcBef>
                <a:spcPts val="1200"/>
              </a:spcBef>
              <a:spcAft>
                <a:spcPts val="0"/>
              </a:spcAft>
              <a:buSzPts val="1200"/>
              <a:buChar char="o"/>
            </a:pPr>
            <a:r>
              <a:rPr lang="en-US" sz="1200"/>
              <a:t>Sector-specific Cybersecurity Challenges (Maritime)</a:t>
            </a:r>
            <a:endParaRPr sz="1200"/>
          </a:p>
          <a:p>
            <a:pPr indent="-274320" lvl="0" marL="274320" rtl="0" algn="l">
              <a:lnSpc>
                <a:spcPct val="100000"/>
              </a:lnSpc>
              <a:spcBef>
                <a:spcPts val="1200"/>
              </a:spcBef>
              <a:spcAft>
                <a:spcPts val="0"/>
              </a:spcAft>
              <a:buSzPts val="1200"/>
              <a:buChar char="o"/>
            </a:pPr>
            <a:r>
              <a:rPr lang="en-US" sz="1200"/>
              <a:t>Red-Teaming Methodologies and Tools</a:t>
            </a:r>
            <a:endParaRPr sz="1200"/>
          </a:p>
          <a:p>
            <a:pPr indent="-274320" lvl="0" marL="274320" rtl="0" algn="l">
              <a:lnSpc>
                <a:spcPct val="100000"/>
              </a:lnSpc>
              <a:spcBef>
                <a:spcPts val="1200"/>
              </a:spcBef>
              <a:spcAft>
                <a:spcPts val="0"/>
              </a:spcAft>
              <a:buSzPts val="1200"/>
              <a:buChar char="o"/>
            </a:pPr>
            <a:r>
              <a:rPr lang="en-US" sz="1200"/>
              <a:t>Penetration Testing Concepts and Tools</a:t>
            </a:r>
            <a:endParaRPr sz="1200"/>
          </a:p>
          <a:p>
            <a:pPr indent="-274320" lvl="0" marL="274320" rtl="0" algn="l">
              <a:lnSpc>
                <a:spcPct val="100000"/>
              </a:lnSpc>
              <a:spcBef>
                <a:spcPts val="1200"/>
              </a:spcBef>
              <a:spcAft>
                <a:spcPts val="0"/>
              </a:spcAft>
              <a:buSzPts val="1200"/>
              <a:buChar char="o"/>
            </a:pPr>
            <a:r>
              <a:rPr lang="en-US" sz="1200"/>
              <a:t>Cyber Threat Intelligence Basics</a:t>
            </a:r>
            <a:endParaRPr sz="1200"/>
          </a:p>
          <a:p>
            <a:pPr indent="-274320" lvl="0" marL="274320" rtl="0" algn="l">
              <a:lnSpc>
                <a:spcPct val="100000"/>
              </a:lnSpc>
              <a:spcBef>
                <a:spcPts val="1200"/>
              </a:spcBef>
              <a:spcAft>
                <a:spcPts val="0"/>
              </a:spcAft>
              <a:buSzPts val="1200"/>
              <a:buChar char="o"/>
            </a:pPr>
            <a:r>
              <a:rPr lang="en-US" sz="1200"/>
              <a:t>Enumeration Techniques for Web Services</a:t>
            </a:r>
            <a:endParaRPr sz="1200"/>
          </a:p>
          <a:p>
            <a:pPr indent="-274320" lvl="0" marL="274320" rtl="0" algn="l">
              <a:lnSpc>
                <a:spcPct val="100000"/>
              </a:lnSpc>
              <a:spcBef>
                <a:spcPts val="1200"/>
              </a:spcBef>
              <a:spcAft>
                <a:spcPts val="0"/>
              </a:spcAft>
              <a:buSzPts val="1200"/>
              <a:buChar char="o"/>
            </a:pPr>
            <a:r>
              <a:rPr lang="en-US" sz="1200"/>
              <a:t>Researching Vulnerabilities in Known Components</a:t>
            </a:r>
            <a:endParaRPr sz="1200"/>
          </a:p>
          <a:p>
            <a:pPr indent="-274320" lvl="0" marL="274320" rtl="0" algn="l">
              <a:lnSpc>
                <a:spcPct val="100000"/>
              </a:lnSpc>
              <a:spcBef>
                <a:spcPts val="1200"/>
              </a:spcBef>
              <a:spcAft>
                <a:spcPts val="0"/>
              </a:spcAft>
              <a:buSzPts val="1200"/>
              <a:buChar char="o"/>
            </a:pPr>
            <a:r>
              <a:rPr lang="en-US" sz="1200"/>
              <a:t>Exploiting Vulnerabilities with Metasploit and Public Exploits</a:t>
            </a:r>
            <a:endParaRPr sz="1200"/>
          </a:p>
          <a:p>
            <a:pPr indent="-274320" lvl="0" marL="274320" rtl="0" algn="l">
              <a:lnSpc>
                <a:spcPct val="100000"/>
              </a:lnSpc>
              <a:spcBef>
                <a:spcPts val="1200"/>
              </a:spcBef>
              <a:spcAft>
                <a:spcPts val="0"/>
              </a:spcAft>
              <a:buSzPts val="1200"/>
              <a:buChar char="o"/>
            </a:pPr>
            <a:r>
              <a:rPr lang="en-US" sz="1200"/>
              <a:t>Implementing Privilege Elevation on Compromised Targets</a:t>
            </a:r>
            <a:endParaRPr sz="1200"/>
          </a:p>
        </p:txBody>
      </p:sp>
      <p:cxnSp>
        <p:nvCxnSpPr>
          <p:cNvPr id="296" name="Google Shape;296;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7" name="Google Shape;297;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298" name="Google Shape;298;p8"/>
          <p:cNvPicPr preferRelativeResize="0"/>
          <p:nvPr>
            <p:ph idx="2" type="pic"/>
          </p:nvPr>
        </p:nvPicPr>
        <p:blipFill rotWithShape="1">
          <a:blip r:embed="rId3">
            <a:alphaModFix/>
          </a:blip>
          <a:srcRect b="10834" l="0" r="0" t="10826"/>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00" name="Google Shape;300;p8"/>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WHY</a:t>
            </a:r>
            <a:endParaRPr/>
          </a:p>
        </p:txBody>
      </p:sp>
      <p:sp>
        <p:nvSpPr>
          <p:cNvPr id="306" name="Google Shape;306;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Learning Outcomes</a:t>
            </a:r>
            <a:endParaRPr/>
          </a:p>
        </p:txBody>
      </p:sp>
      <p:sp>
        <p:nvSpPr>
          <p:cNvPr id="307" name="Google Shape;307;p9"/>
          <p:cNvSpPr txBox="1"/>
          <p:nvPr>
            <p:ph idx="3" type="body"/>
          </p:nvPr>
        </p:nvSpPr>
        <p:spPr>
          <a:xfrm>
            <a:off x="6498125" y="1977030"/>
            <a:ext cx="5577300" cy="43344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1200"/>
              <a:t>Develop advanced technical skills in various aspects of Cyber Security</a:t>
            </a:r>
            <a:endParaRPr sz="1200"/>
          </a:p>
          <a:p>
            <a:pPr indent="-274320" lvl="0" marL="274320" rtl="0" algn="l">
              <a:lnSpc>
                <a:spcPct val="100000"/>
              </a:lnSpc>
              <a:spcBef>
                <a:spcPts val="1200"/>
              </a:spcBef>
              <a:spcAft>
                <a:spcPts val="0"/>
              </a:spcAft>
              <a:buSzPts val="1200"/>
              <a:buChar char="o"/>
            </a:pPr>
            <a:r>
              <a:rPr lang="en-US" sz="1200"/>
              <a:t>Gain expertise in ethical hacking and penetration testing</a:t>
            </a:r>
            <a:endParaRPr sz="1200"/>
          </a:p>
          <a:p>
            <a:pPr indent="-274320" lvl="0" marL="274320" rtl="0" algn="l">
              <a:lnSpc>
                <a:spcPct val="100000"/>
              </a:lnSpc>
              <a:spcBef>
                <a:spcPts val="1200"/>
              </a:spcBef>
              <a:spcAft>
                <a:spcPts val="0"/>
              </a:spcAft>
              <a:buSzPts val="1200"/>
              <a:buChar char="o"/>
            </a:pPr>
            <a:r>
              <a:rPr lang="en-US" sz="1200"/>
              <a:t>Acquire knowledge and capabilities in risk management and incident handling</a:t>
            </a:r>
            <a:endParaRPr sz="1200"/>
          </a:p>
          <a:p>
            <a:pPr indent="-274320" lvl="0" marL="274320" rtl="0" algn="l">
              <a:lnSpc>
                <a:spcPct val="100000"/>
              </a:lnSpc>
              <a:spcBef>
                <a:spcPts val="1200"/>
              </a:spcBef>
              <a:spcAft>
                <a:spcPts val="0"/>
              </a:spcAft>
              <a:buSzPts val="1200"/>
              <a:buChar char="o"/>
            </a:pPr>
            <a:r>
              <a:rPr lang="en-US" sz="1200"/>
              <a:t>Understand sector-specific cybersecurity challenges in maritime, health, and energy industries</a:t>
            </a:r>
            <a:endParaRPr sz="1200"/>
          </a:p>
          <a:p>
            <a:pPr indent="-274320" lvl="0" marL="274320" rtl="0" algn="l">
              <a:lnSpc>
                <a:spcPct val="100000"/>
              </a:lnSpc>
              <a:spcBef>
                <a:spcPts val="1200"/>
              </a:spcBef>
              <a:spcAft>
                <a:spcPts val="0"/>
              </a:spcAft>
              <a:buSzPts val="1200"/>
              <a:buChar char="o"/>
            </a:pPr>
            <a:r>
              <a:rPr lang="en-US" sz="1200"/>
              <a:t>Implement red-teaming methodologies and tools effectively</a:t>
            </a:r>
            <a:endParaRPr sz="1200"/>
          </a:p>
          <a:p>
            <a:pPr indent="-274320" lvl="0" marL="274320" rtl="0" algn="l">
              <a:lnSpc>
                <a:spcPct val="100000"/>
              </a:lnSpc>
              <a:spcBef>
                <a:spcPts val="1200"/>
              </a:spcBef>
              <a:spcAft>
                <a:spcPts val="0"/>
              </a:spcAft>
              <a:buSzPts val="1200"/>
              <a:buChar char="o"/>
            </a:pPr>
            <a:r>
              <a:rPr lang="en-US" sz="1200"/>
              <a:t>Enhance skills in Cyber Threat Intelligence</a:t>
            </a:r>
            <a:endParaRPr sz="1200"/>
          </a:p>
          <a:p>
            <a:pPr indent="-274320" lvl="0" marL="274320" rtl="0" algn="l">
              <a:lnSpc>
                <a:spcPct val="100000"/>
              </a:lnSpc>
              <a:spcBef>
                <a:spcPts val="1200"/>
              </a:spcBef>
              <a:spcAft>
                <a:spcPts val="0"/>
              </a:spcAft>
              <a:buSzPts val="1200"/>
              <a:buChar char="o"/>
            </a:pPr>
            <a:r>
              <a:rPr lang="en-US" sz="1200"/>
              <a:t>Perform enumeration on web services</a:t>
            </a:r>
            <a:endParaRPr sz="1200"/>
          </a:p>
          <a:p>
            <a:pPr indent="-274320" lvl="0" marL="274320" rtl="0" algn="l">
              <a:lnSpc>
                <a:spcPct val="100000"/>
              </a:lnSpc>
              <a:spcBef>
                <a:spcPts val="1200"/>
              </a:spcBef>
              <a:spcAft>
                <a:spcPts val="0"/>
              </a:spcAft>
              <a:buSzPts val="1200"/>
              <a:buChar char="o"/>
            </a:pPr>
            <a:r>
              <a:rPr lang="en-US" sz="1200"/>
              <a:t>Research vulnerabilities in known components</a:t>
            </a:r>
            <a:endParaRPr sz="1200"/>
          </a:p>
          <a:p>
            <a:pPr indent="-274320" lvl="0" marL="274320" rtl="0" algn="l">
              <a:lnSpc>
                <a:spcPct val="100000"/>
              </a:lnSpc>
              <a:spcBef>
                <a:spcPts val="1200"/>
              </a:spcBef>
              <a:spcAft>
                <a:spcPts val="0"/>
              </a:spcAft>
              <a:buSzPts val="1200"/>
              <a:buChar char="o"/>
            </a:pPr>
            <a:r>
              <a:rPr lang="en-US" sz="1200"/>
              <a:t>Exploit existing vulnerabilities using tools like Metasploit and public exploits</a:t>
            </a:r>
            <a:endParaRPr sz="1200"/>
          </a:p>
          <a:p>
            <a:pPr indent="-274320" lvl="0" marL="274320" rtl="0" algn="l">
              <a:lnSpc>
                <a:spcPct val="100000"/>
              </a:lnSpc>
              <a:spcBef>
                <a:spcPts val="1200"/>
              </a:spcBef>
              <a:spcAft>
                <a:spcPts val="0"/>
              </a:spcAft>
              <a:buSzPts val="1200"/>
              <a:buChar char="o"/>
            </a:pPr>
            <a:r>
              <a:rPr lang="en-US" sz="1200"/>
              <a:t>Implement privilege elevation on compromised targets</a:t>
            </a:r>
            <a:endParaRPr sz="1200"/>
          </a:p>
        </p:txBody>
      </p:sp>
      <p:cxnSp>
        <p:nvCxnSpPr>
          <p:cNvPr id="308" name="Google Shape;308;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9" name="Google Shape;309;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pointing at papers&#10;&#10;Description automatically generated" id="310" name="Google Shape;310;p9"/>
          <p:cNvPicPr preferRelativeResize="0"/>
          <p:nvPr>
            <p:ph idx="2" type="pic"/>
          </p:nvPr>
        </p:nvPicPr>
        <p:blipFill rotWithShape="1">
          <a:blip r:embed="rId3">
            <a:alphaModFix/>
          </a:blip>
          <a:srcRect b="0" l="4194" r="4192" t="0"/>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12" name="Google Shape;312;p9"/>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